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318"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319" r:id="rId44"/>
    <p:sldId id="320" r:id="rId45"/>
    <p:sldId id="298" r:id="rId46"/>
    <p:sldId id="321" r:id="rId47"/>
    <p:sldId id="300" r:id="rId48"/>
    <p:sldId id="301" r:id="rId49"/>
    <p:sldId id="302" r:id="rId50"/>
    <p:sldId id="304" r:id="rId51"/>
    <p:sldId id="322" r:id="rId52"/>
    <p:sldId id="324" r:id="rId53"/>
    <p:sldId id="325" r:id="rId54"/>
    <p:sldId id="331"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26" r:id="rId68"/>
    <p:sldId id="327" r:id="rId69"/>
    <p:sldId id="328" r:id="rId70"/>
    <p:sldId id="329" r:id="rId71"/>
    <p:sldId id="330" r:id="rId72"/>
    <p:sldId id="332" r:id="rId73"/>
    <p:sldId id="352" r:id="rId74"/>
    <p:sldId id="333" r:id="rId75"/>
    <p:sldId id="334" r:id="rId76"/>
    <p:sldId id="335" r:id="rId77"/>
    <p:sldId id="336" r:id="rId78"/>
    <p:sldId id="337" r:id="rId79"/>
    <p:sldId id="353" r:id="rId80"/>
    <p:sldId id="354" r:id="rId81"/>
    <p:sldId id="355" r:id="rId82"/>
    <p:sldId id="357" r:id="rId83"/>
    <p:sldId id="356" r:id="rId84"/>
    <p:sldId id="358" r:id="rId85"/>
    <p:sldId id="339" r:id="rId86"/>
    <p:sldId id="340" r:id="rId87"/>
    <p:sldId id="341" r:id="rId88"/>
    <p:sldId id="342" r:id="rId89"/>
    <p:sldId id="362" r:id="rId90"/>
    <p:sldId id="359" r:id="rId91"/>
    <p:sldId id="360" r:id="rId92"/>
    <p:sldId id="343" r:id="rId93"/>
    <p:sldId id="361" r:id="rId94"/>
    <p:sldId id="344" r:id="rId95"/>
    <p:sldId id="345" r:id="rId96"/>
    <p:sldId id="346" r:id="rId97"/>
    <p:sldId id="347" r:id="rId98"/>
    <p:sldId id="363" r:id="rId99"/>
    <p:sldId id="365" r:id="rId100"/>
    <p:sldId id="364" r:id="rId101"/>
    <p:sldId id="366" r:id="rId102"/>
    <p:sldId id="373" r:id="rId103"/>
    <p:sldId id="368" r:id="rId104"/>
    <p:sldId id="367" r:id="rId105"/>
    <p:sldId id="374" r:id="rId106"/>
    <p:sldId id="370" r:id="rId107"/>
    <p:sldId id="369" r:id="rId108"/>
    <p:sldId id="371" r:id="rId109"/>
    <p:sldId id="372" r:id="rId110"/>
    <p:sldId id="375" r:id="rId111"/>
    <p:sldId id="376" r:id="rId112"/>
    <p:sldId id="377" r:id="rId113"/>
    <p:sldId id="378" r:id="rId114"/>
    <p:sldId id="379" r:id="rId115"/>
    <p:sldId id="380" r:id="rId116"/>
    <p:sldId id="381" r:id="rId117"/>
    <p:sldId id="382" r:id="rId1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961" autoAdjust="0"/>
    <p:restoredTop sz="94660"/>
  </p:normalViewPr>
  <p:slideViewPr>
    <p:cSldViewPr>
      <p:cViewPr varScale="1">
        <p:scale>
          <a:sx n="61" d="100"/>
          <a:sy n="61" d="100"/>
        </p:scale>
        <p:origin x="-1428"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900DF3-99C5-4B0A-AAAB-6123BF843DC0}" type="datetimeFigureOut">
              <a:rPr lang="en-US" smtClean="0"/>
              <a:pPr/>
              <a:t>6/14/2021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B5910C-4A0B-4128-86F4-254483A01AC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B5910C-4A0B-4128-86F4-254483A01AC9}" type="slidenum">
              <a:rPr lang="en-US" smtClean="0"/>
              <a:pPr/>
              <a:t>78</a:t>
            </a:fld>
            <a:endParaRPr lang="en-US"/>
          </a:p>
        </p:txBody>
      </p:sp>
    </p:spTree>
    <p:extLst>
      <p:ext uri="{BB962C8B-B14F-4D97-AF65-F5344CB8AC3E}">
        <p14:creationId xmlns:p14="http://schemas.microsoft.com/office/powerpoint/2010/main" xmlns="" val="2846407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B5910C-4A0B-4128-86F4-254483A01AC9}" type="slidenum">
              <a:rPr lang="en-US" smtClean="0"/>
              <a:pPr/>
              <a:t>79</a:t>
            </a:fld>
            <a:endParaRPr lang="en-US"/>
          </a:p>
        </p:txBody>
      </p:sp>
    </p:spTree>
    <p:extLst>
      <p:ext uri="{BB962C8B-B14F-4D97-AF65-F5344CB8AC3E}">
        <p14:creationId xmlns:p14="http://schemas.microsoft.com/office/powerpoint/2010/main" xmlns="" val="4164882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B5910C-4A0B-4128-86F4-254483A01AC9}" type="slidenum">
              <a:rPr lang="en-US" smtClean="0"/>
              <a:pPr/>
              <a:t>88</a:t>
            </a:fld>
            <a:endParaRPr lang="en-US"/>
          </a:p>
        </p:txBody>
      </p:sp>
    </p:spTree>
    <p:extLst>
      <p:ext uri="{BB962C8B-B14F-4D97-AF65-F5344CB8AC3E}">
        <p14:creationId xmlns:p14="http://schemas.microsoft.com/office/powerpoint/2010/main" xmlns="" val="3043335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405387A3-83F6-47C7-B326-288209AB47FC}" type="datetimeFigureOut">
              <a:rPr lang="en-US" smtClean="0"/>
              <a:pPr/>
              <a:t>6/14/2021</a:t>
            </a:fld>
            <a:endParaRPr lang="en-US"/>
          </a:p>
        </p:txBody>
      </p:sp>
      <p:sp>
        <p:nvSpPr>
          <p:cNvPr id="17" name="Footer Placeholder 16"/>
          <p:cNvSpPr>
            <a:spLocks noGrp="1"/>
          </p:cNvSpPr>
          <p:nvPr>
            <p:ph type="ftr" sz="quarter" idx="11"/>
          </p:nvPr>
        </p:nvSpPr>
        <p:spPr>
          <a:xfrm>
            <a:off x="2898648" y="6355080"/>
            <a:ext cx="3474720" cy="365760"/>
          </a:xfrm>
        </p:spPr>
        <p:txBody>
          <a:bodyPr/>
          <a:lstStyle/>
          <a:p>
            <a:endParaRPr lang="en-US"/>
          </a:p>
        </p:txBody>
      </p:sp>
      <p:sp>
        <p:nvSpPr>
          <p:cNvPr id="29" name="Slide Number Placeholder 28"/>
          <p:cNvSpPr>
            <a:spLocks noGrp="1"/>
          </p:cNvSpPr>
          <p:nvPr>
            <p:ph type="sldNum" sz="quarter" idx="12"/>
          </p:nvPr>
        </p:nvSpPr>
        <p:spPr>
          <a:xfrm>
            <a:off x="1216152" y="6355080"/>
            <a:ext cx="1219200" cy="365760"/>
          </a:xfrm>
        </p:spPr>
        <p:txBody>
          <a:bodyPr/>
          <a:lstStyle/>
          <a:p>
            <a:fld id="{8E117064-D66F-4CFD-A37F-1B96E019A58B}" type="slidenum">
              <a:rPr lang="en-US" smtClean="0"/>
              <a:pPr/>
              <a:t>‹#›</a:t>
            </a:fld>
            <a:endParaRPr lang="en-US"/>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05387A3-83F6-47C7-B326-288209AB47FC}" type="datetimeFigureOut">
              <a:rPr lang="en-US" smtClean="0"/>
              <a:pPr/>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117064-D66F-4CFD-A37F-1B96E019A58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05387A3-83F6-47C7-B326-288209AB47FC}" type="datetimeFigureOut">
              <a:rPr lang="en-US" smtClean="0"/>
              <a:pPr/>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117064-D66F-4CFD-A37F-1B96E019A58B}"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405387A3-83F6-47C7-B326-288209AB47FC}" type="datetimeFigureOut">
              <a:rPr lang="en-US" smtClean="0"/>
              <a:pPr/>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117064-D66F-4CFD-A37F-1B96E019A58B}" type="slidenum">
              <a:rPr lang="en-US" smtClean="0"/>
              <a:pPr/>
              <a:t>‹#›</a:t>
            </a:fld>
            <a:endParaRPr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405387A3-83F6-47C7-B326-288209AB47FC}" type="datetimeFigureOut">
              <a:rPr lang="en-US" smtClean="0"/>
              <a:pPr/>
              <a:t>6/14/2021</a:t>
            </a:fld>
            <a:endParaRPr lang="en-US"/>
          </a:p>
        </p:txBody>
      </p:sp>
      <p:sp>
        <p:nvSpPr>
          <p:cNvPr id="5" name="Footer Placeholder 4"/>
          <p:cNvSpPr>
            <a:spLocks noGrp="1"/>
          </p:cNvSpPr>
          <p:nvPr>
            <p:ph type="ftr" sz="quarter" idx="11"/>
          </p:nvPr>
        </p:nvSpPr>
        <p:spPr>
          <a:xfrm>
            <a:off x="2898648" y="6355080"/>
            <a:ext cx="3474720" cy="365760"/>
          </a:xfrm>
        </p:spPr>
        <p:txBody>
          <a:bodyPr/>
          <a:lstStyle/>
          <a:p>
            <a:endParaRPr lang="en-US"/>
          </a:p>
        </p:txBody>
      </p:sp>
      <p:sp>
        <p:nvSpPr>
          <p:cNvPr id="6" name="Slide Number Placeholder 5"/>
          <p:cNvSpPr>
            <a:spLocks noGrp="1"/>
          </p:cNvSpPr>
          <p:nvPr>
            <p:ph type="sldNum" sz="quarter" idx="12"/>
          </p:nvPr>
        </p:nvSpPr>
        <p:spPr>
          <a:xfrm>
            <a:off x="1069848" y="6355080"/>
            <a:ext cx="1520952" cy="365760"/>
          </a:xfrm>
        </p:spPr>
        <p:txBody>
          <a:bodyPr/>
          <a:lstStyle/>
          <a:p>
            <a:fld id="{8E117064-D66F-4CFD-A37F-1B96E019A58B}" type="slidenum">
              <a:rPr lang="en-US" smtClean="0"/>
              <a:pPr/>
              <a:t>‹#›</a:t>
            </a:fld>
            <a:endParaRPr lang="en-US"/>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405387A3-83F6-47C7-B326-288209AB47FC}" type="datetimeFigureOut">
              <a:rPr lang="en-US" smtClean="0"/>
              <a:pPr/>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117064-D66F-4CFD-A37F-1B96E019A58B}"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405387A3-83F6-47C7-B326-288209AB47FC}" type="datetimeFigureOut">
              <a:rPr lang="en-US" smtClean="0"/>
              <a:pPr/>
              <a:t>6/14/2021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117064-D66F-4CFD-A37F-1B96E019A58B}"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405387A3-83F6-47C7-B326-288209AB47FC}" type="datetimeFigureOut">
              <a:rPr lang="en-US" smtClean="0"/>
              <a:pPr/>
              <a:t>6/14/2021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117064-D66F-4CFD-A37F-1B96E019A58B}" type="slidenum">
              <a:rPr lang="en-US" smtClean="0"/>
              <a:pPr/>
              <a:t>‹#›</a:t>
            </a:fld>
            <a:endParaRPr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5387A3-83F6-47C7-B326-288209AB47FC}" type="datetimeFigureOut">
              <a:rPr lang="en-US" smtClean="0"/>
              <a:pPr/>
              <a:t>6/14/2021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117064-D66F-4CFD-A37F-1B96E019A58B}"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405387A3-83F6-47C7-B326-288209AB47FC}" type="datetimeFigureOut">
              <a:rPr lang="en-US" smtClean="0"/>
              <a:pPr/>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117064-D66F-4CFD-A37F-1B96E019A58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405387A3-83F6-47C7-B326-288209AB47FC}" type="datetimeFigureOut">
              <a:rPr lang="en-US" smtClean="0"/>
              <a:pPr/>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117064-D66F-4CFD-A37F-1B96E019A58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405387A3-83F6-47C7-B326-288209AB47FC}" type="datetimeFigureOut">
              <a:rPr lang="en-US" smtClean="0"/>
              <a:pPr/>
              <a:t>6/14/2021</a:t>
            </a:fld>
            <a:endParaRPr lang="en-US"/>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8E117064-D66F-4CFD-A37F-1B96E019A58B}" type="slidenum">
              <a:rPr lang="en-US" smtClean="0"/>
              <a:pPr/>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www.raspberrypi.org/documentation/remote-access/ssh/" TargetMode="External"/><Relationship Id="rId2" Type="http://schemas.openxmlformats.org/officeDocument/2006/relationships/hyperlink" Target="https://magpi.raspberrypi.org/articles/ssh-remote-control-raspberry-pi"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magpi.cc/2hb1IiW" TargetMode="External"/><Relationship Id="rId2" Type="http://schemas.openxmlformats.org/officeDocument/2006/relationships/hyperlink" Target="mailto:pi@192.168.0.41"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Computer_memory" TargetMode="External"/><Relationship Id="rId2" Type="http://schemas.openxmlformats.org/officeDocument/2006/relationships/hyperlink" Target="https://en.wikipedia.org/wiki/Central_processing_unit" TargetMode="External"/><Relationship Id="rId1" Type="http://schemas.openxmlformats.org/officeDocument/2006/relationships/slideLayout" Target="../slideLayouts/slideLayout2.xml"/><Relationship Id="rId6" Type="http://schemas.openxmlformats.org/officeDocument/2006/relationships/hyperlink" Target="https://en.wikipedia.org/wiki/Wafer_(electronics)" TargetMode="External"/><Relationship Id="rId5" Type="http://schemas.openxmlformats.org/officeDocument/2006/relationships/hyperlink" Target="https://en.wikipedia.org/wiki/Computer_data_storage" TargetMode="External"/><Relationship Id="rId4" Type="http://schemas.openxmlformats.org/officeDocument/2006/relationships/hyperlink" Target="https://en.wikipedia.org/wiki/Input/output"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en.wikipedia.org/wiki/Power-on_reset" TargetMode="External"/><Relationship Id="rId3" Type="http://schemas.openxmlformats.org/officeDocument/2006/relationships/hyperlink" Target="https://en.wikipedia.org/wiki/Clock_generator" TargetMode="External"/><Relationship Id="rId7" Type="http://schemas.openxmlformats.org/officeDocument/2006/relationships/hyperlink" Target="https://en.wikipedia.org/wiki/Timer" TargetMode="External"/><Relationship Id="rId2" Type="http://schemas.openxmlformats.org/officeDocument/2006/relationships/hyperlink" Target="https://en.wikipedia.org/wiki/Multi-processor_system-on-chip" TargetMode="External"/><Relationship Id="rId1" Type="http://schemas.openxmlformats.org/officeDocument/2006/relationships/slideLayout" Target="../slideLayouts/slideLayout2.xml"/><Relationship Id="rId6" Type="http://schemas.openxmlformats.org/officeDocument/2006/relationships/hyperlink" Target="https://en.wikipedia.org/wiki/Counter_(digital)" TargetMode="External"/><Relationship Id="rId5" Type="http://schemas.openxmlformats.org/officeDocument/2006/relationships/hyperlink" Target="https://en.wikipedia.org/wiki/Peripheral" TargetMode="External"/><Relationship Id="rId10" Type="http://schemas.openxmlformats.org/officeDocument/2006/relationships/hyperlink" Target="https://en.wikipedia.org/wiki/Power_management" TargetMode="External"/><Relationship Id="rId4" Type="http://schemas.openxmlformats.org/officeDocument/2006/relationships/hyperlink" Target="https://en.wikipedia.org/wiki/Clock_signal" TargetMode="External"/><Relationship Id="rId9" Type="http://schemas.openxmlformats.org/officeDocument/2006/relationships/hyperlink" Target="https://en.wikipedia.org/wiki/Voltage_regulator"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Wi-Fi" TargetMode="External"/><Relationship Id="rId2" Type="http://schemas.openxmlformats.org/officeDocument/2006/relationships/hyperlink" Target="https://en.wikipedia.org/wiki/ARM_Cortex-A72" TargetMode="External"/><Relationship Id="rId1" Type="http://schemas.openxmlformats.org/officeDocument/2006/relationships/slideLayout" Target="../slideLayouts/slideLayout2.xml"/><Relationship Id="rId5" Type="http://schemas.openxmlformats.org/officeDocument/2006/relationships/hyperlink" Target="https://en.wikipedia.org/wiki/Gigabit_Ethernet" TargetMode="External"/><Relationship Id="rId4" Type="http://schemas.openxmlformats.org/officeDocument/2006/relationships/hyperlink" Target="https://en.wikipedia.org/wiki/Bluetooth_5"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raspberrypi.org/download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electrosome.com/ds18b20-sensor-raspberry-pi-python/"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en.wikipedia.org/wiki/Linux_kernel" TargetMode="External"/><Relationship Id="rId2" Type="http://schemas.openxmlformats.org/officeDocument/2006/relationships/hyperlink" Target="https://en.wikipedia.org/wiki/Loadable_kernel_module"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s://pimylifeup.com/raspberry-pi-light-sensor/"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0572" y="3795722"/>
            <a:ext cx="7424766" cy="990600"/>
          </a:xfrm>
        </p:spPr>
        <p:txBody>
          <a:bodyPr>
            <a:normAutofit fontScale="90000"/>
          </a:bodyPr>
          <a:lstStyle/>
          <a:p>
            <a:r>
              <a:rPr lang="en-IN" b="1" dirty="0"/>
              <a:t>Module 5</a:t>
            </a:r>
            <a:br>
              <a:rPr lang="en-IN" b="1" dirty="0"/>
            </a:br>
            <a:r>
              <a:rPr lang="en-US" b="1" dirty="0"/>
              <a:t>IoT Physical Devices and Endpoints: </a:t>
            </a:r>
            <a:r>
              <a:rPr lang="en-US" b="1" dirty="0" err="1"/>
              <a:t>RaspberryPi</a:t>
            </a:r>
            <a:r>
              <a:rPr lang="en-US" b="1" dirty="0"/>
              <a:t>: </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6EABAB-0BEC-4A61-A729-466B2319C063}"/>
              </a:ext>
            </a:extLst>
          </p:cNvPr>
          <p:cNvSpPr>
            <a:spLocks noGrp="1"/>
          </p:cNvSpPr>
          <p:nvPr>
            <p:ph type="title"/>
          </p:nvPr>
        </p:nvSpPr>
        <p:spPr>
          <a:xfrm>
            <a:off x="323528" y="415161"/>
            <a:ext cx="8229600" cy="990600"/>
          </a:xfrm>
        </p:spPr>
        <p:txBody>
          <a:bodyPr>
            <a:normAutofit fontScale="90000"/>
          </a:bodyPr>
          <a:lstStyle/>
          <a:p>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t>
            </a:r>
            <a:br>
              <a:rPr lang="en-IN" dirty="0"/>
            </a:br>
            <a:r>
              <a:rPr lang="en-IN" dirty="0"/>
              <a:t/>
            </a:r>
            <a:br>
              <a:rPr lang="en-IN" dirty="0"/>
            </a:br>
            <a:r>
              <a:rPr lang="en-IN" dirty="0"/>
              <a:t>Exploring the </a:t>
            </a:r>
            <a:r>
              <a:rPr lang="en-IN" dirty="0" err="1"/>
              <a:t>Raspberrypi</a:t>
            </a:r>
            <a:r>
              <a:rPr lang="en-IN" dirty="0"/>
              <a:t> Learning Board</a:t>
            </a:r>
            <a:br>
              <a:rPr lang="en-IN" dirty="0"/>
            </a:br>
            <a:r>
              <a:rPr lang="en-IN" dirty="0"/>
              <a:t>Raspberry Pi2 Model B and its GPIO </a:t>
            </a:r>
            <a:br>
              <a:rPr lang="en-IN" dirty="0"/>
            </a:br>
            <a:endParaRPr lang="en-IN" dirty="0"/>
          </a:p>
        </p:txBody>
      </p:sp>
      <p:pic>
        <p:nvPicPr>
          <p:cNvPr id="5" name="Picture 4">
            <a:extLst>
              <a:ext uri="{FF2B5EF4-FFF2-40B4-BE49-F238E27FC236}">
                <a16:creationId xmlns:a16="http://schemas.microsoft.com/office/drawing/2014/main" xmlns="" id="{D6F71E34-C520-480F-BFAB-D1668B707441}"/>
              </a:ext>
            </a:extLst>
          </p:cNvPr>
          <p:cNvPicPr>
            <a:picLocks noChangeAspect="1"/>
          </p:cNvPicPr>
          <p:nvPr/>
        </p:nvPicPr>
        <p:blipFill>
          <a:blip r:embed="rId2"/>
          <a:stretch>
            <a:fillRect/>
          </a:stretch>
        </p:blipFill>
        <p:spPr>
          <a:xfrm>
            <a:off x="-21366" y="1772816"/>
            <a:ext cx="9241807" cy="3024336"/>
          </a:xfrm>
          <a:prstGeom prst="rect">
            <a:avLst/>
          </a:prstGeom>
        </p:spPr>
      </p:pic>
      <p:sp>
        <p:nvSpPr>
          <p:cNvPr id="8" name="Rectangle 7">
            <a:extLst>
              <a:ext uri="{FF2B5EF4-FFF2-40B4-BE49-F238E27FC236}">
                <a16:creationId xmlns:a16="http://schemas.microsoft.com/office/drawing/2014/main" xmlns="" id="{ED17F5E1-691F-49FB-8196-E7DD95603A62}"/>
              </a:ext>
            </a:extLst>
          </p:cNvPr>
          <p:cNvSpPr/>
          <p:nvPr/>
        </p:nvSpPr>
        <p:spPr>
          <a:xfrm>
            <a:off x="251520" y="5301208"/>
            <a:ext cx="8064895" cy="646331"/>
          </a:xfrm>
          <a:prstGeom prst="rect">
            <a:avLst/>
          </a:prstGeom>
        </p:spPr>
        <p:txBody>
          <a:bodyPr wrap="square">
            <a:spAutoFit/>
          </a:bodyPr>
          <a:lstStyle/>
          <a:p>
            <a:r>
              <a:rPr lang="en-IN" dirty="0"/>
              <a:t>https://www.jameco.com/Jameco/workshop/circuitnotes/raspberry-pi-circuit-note.html</a:t>
            </a:r>
          </a:p>
        </p:txBody>
      </p:sp>
    </p:spTree>
    <p:extLst>
      <p:ext uri="{BB962C8B-B14F-4D97-AF65-F5344CB8AC3E}">
        <p14:creationId xmlns:p14="http://schemas.microsoft.com/office/powerpoint/2010/main" xmlns="" val="37447424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BD6BF59-2E7C-4AB5-8157-5045B14225CA}"/>
              </a:ext>
            </a:extLst>
          </p:cNvPr>
          <p:cNvSpPr>
            <a:spLocks noGrp="1"/>
          </p:cNvSpPr>
          <p:nvPr>
            <p:ph sz="quarter" idx="1"/>
          </p:nvPr>
        </p:nvSpPr>
        <p:spPr>
          <a:xfrm>
            <a:off x="457200" y="260648"/>
            <a:ext cx="8229600" cy="6597352"/>
          </a:xfrm>
        </p:spPr>
        <p:txBody>
          <a:bodyPr>
            <a:normAutofit fontScale="85000" lnSpcReduction="20000"/>
          </a:bodyPr>
          <a:lstStyle/>
          <a:p>
            <a:pPr marL="0" indent="0">
              <a:buNone/>
            </a:pPr>
            <a:r>
              <a:rPr lang="en-IN" dirty="0"/>
              <a:t>import </a:t>
            </a:r>
            <a:r>
              <a:rPr lang="en-IN" dirty="0" err="1"/>
              <a:t>RPi.GPIO</a:t>
            </a:r>
            <a:r>
              <a:rPr lang="en-IN" dirty="0"/>
              <a:t> as GPIO</a:t>
            </a:r>
          </a:p>
          <a:p>
            <a:pPr marL="0" indent="0">
              <a:buNone/>
            </a:pPr>
            <a:r>
              <a:rPr lang="en-IN" dirty="0"/>
              <a:t>import time</a:t>
            </a:r>
          </a:p>
          <a:p>
            <a:pPr marL="0" indent="0">
              <a:buNone/>
            </a:pPr>
            <a:r>
              <a:rPr lang="en-IN" dirty="0" err="1"/>
              <a:t>GPIO.setmode</a:t>
            </a:r>
            <a:r>
              <a:rPr lang="en-IN" dirty="0"/>
              <a:t>(GPIO.BCM)</a:t>
            </a:r>
          </a:p>
          <a:p>
            <a:pPr marL="0" indent="0">
              <a:buNone/>
            </a:pPr>
            <a:r>
              <a:rPr lang="en-IN" dirty="0" err="1"/>
              <a:t>GPIO.setup</a:t>
            </a:r>
            <a:r>
              <a:rPr lang="en-IN" dirty="0"/>
              <a:t>(23, GPIO.IN)             #PIR</a:t>
            </a:r>
          </a:p>
          <a:p>
            <a:pPr marL="0" indent="0">
              <a:buNone/>
            </a:pPr>
            <a:r>
              <a:rPr lang="en-IN" dirty="0" err="1"/>
              <a:t>GPIO.setup</a:t>
            </a:r>
            <a:r>
              <a:rPr lang="en-IN" dirty="0"/>
              <a:t>(24, GPIO.OUT)         #Buzzer</a:t>
            </a:r>
          </a:p>
          <a:p>
            <a:pPr marL="0" indent="0">
              <a:buNone/>
            </a:pPr>
            <a:r>
              <a:rPr lang="en-IN" dirty="0"/>
              <a:t>try:</a:t>
            </a:r>
          </a:p>
          <a:p>
            <a:pPr marL="0" indent="0">
              <a:buNone/>
            </a:pPr>
            <a:r>
              <a:rPr lang="en-IN" dirty="0"/>
              <a:t>    </a:t>
            </a:r>
            <a:r>
              <a:rPr lang="en-IN" dirty="0" err="1"/>
              <a:t>time.sleep</a:t>
            </a:r>
            <a:r>
              <a:rPr lang="en-IN" dirty="0"/>
              <a:t>(2)                       # to stabilize sensor</a:t>
            </a:r>
          </a:p>
          <a:p>
            <a:pPr marL="0" indent="0">
              <a:buNone/>
            </a:pPr>
            <a:r>
              <a:rPr lang="en-IN" dirty="0"/>
              <a:t>    while True:</a:t>
            </a:r>
          </a:p>
          <a:p>
            <a:pPr marL="0" indent="0">
              <a:buNone/>
            </a:pPr>
            <a:r>
              <a:rPr lang="en-IN" dirty="0"/>
              <a:t>        if </a:t>
            </a:r>
            <a:r>
              <a:rPr lang="en-IN" dirty="0" err="1"/>
              <a:t>GPIO.input</a:t>
            </a:r>
            <a:r>
              <a:rPr lang="en-IN" dirty="0"/>
              <a:t>(23):   #If there is a movement, PIR sensor gives  					input to GPIO 23</a:t>
            </a:r>
          </a:p>
          <a:p>
            <a:pPr marL="0" indent="0">
              <a:buNone/>
            </a:pPr>
            <a:r>
              <a:rPr lang="en-IN" dirty="0"/>
              <a:t>            </a:t>
            </a:r>
            <a:r>
              <a:rPr lang="en-IN" dirty="0" err="1"/>
              <a:t>GPIO.output</a:t>
            </a:r>
            <a:r>
              <a:rPr lang="en-IN" dirty="0"/>
              <a:t>(24, True)</a:t>
            </a:r>
          </a:p>
          <a:p>
            <a:pPr marL="0" indent="0">
              <a:buNone/>
            </a:pPr>
            <a:r>
              <a:rPr lang="en-IN" dirty="0"/>
              <a:t>            </a:t>
            </a:r>
            <a:r>
              <a:rPr lang="en-IN" dirty="0" err="1"/>
              <a:t>time.sleep</a:t>
            </a:r>
            <a:r>
              <a:rPr lang="en-IN" dirty="0"/>
              <a:t>(0.5)             #Buzzer turns on for 0.5 sec</a:t>
            </a:r>
          </a:p>
          <a:p>
            <a:pPr marL="0" indent="0">
              <a:buNone/>
            </a:pPr>
            <a:r>
              <a:rPr lang="en-IN" dirty="0"/>
              <a:t>            </a:t>
            </a:r>
            <a:r>
              <a:rPr lang="en-IN" dirty="0" err="1"/>
              <a:t>GPIO.output</a:t>
            </a:r>
            <a:r>
              <a:rPr lang="en-IN" dirty="0"/>
              <a:t>(24, False)</a:t>
            </a:r>
          </a:p>
          <a:p>
            <a:pPr marL="0" indent="0">
              <a:buNone/>
            </a:pPr>
            <a:r>
              <a:rPr lang="en-IN" dirty="0"/>
              <a:t>            print("Motion Detected...")</a:t>
            </a:r>
          </a:p>
          <a:p>
            <a:pPr marL="0" indent="0">
              <a:buNone/>
            </a:pPr>
            <a:r>
              <a:rPr lang="en-IN" dirty="0"/>
              <a:t>            </a:t>
            </a:r>
            <a:r>
              <a:rPr lang="en-IN" dirty="0" err="1"/>
              <a:t>time.sleep</a:t>
            </a:r>
            <a:r>
              <a:rPr lang="en-IN" dirty="0"/>
              <a:t>(5)               #to avoid multiple detection</a:t>
            </a:r>
          </a:p>
          <a:p>
            <a:pPr marL="0" indent="0">
              <a:buNone/>
            </a:pPr>
            <a:r>
              <a:rPr lang="en-IN" dirty="0"/>
              <a:t>        </a:t>
            </a:r>
            <a:r>
              <a:rPr lang="en-IN" dirty="0" err="1"/>
              <a:t>time.sleep</a:t>
            </a:r>
            <a:r>
              <a:rPr lang="en-IN" dirty="0"/>
              <a:t>(0.1) #loop delay, should be less than detection delay</a:t>
            </a:r>
          </a:p>
          <a:p>
            <a:pPr marL="0" indent="0">
              <a:buNone/>
            </a:pPr>
            <a:endParaRPr lang="en-IN" dirty="0"/>
          </a:p>
          <a:p>
            <a:pPr marL="0" indent="0">
              <a:buNone/>
            </a:pPr>
            <a:r>
              <a:rPr lang="en-IN" dirty="0"/>
              <a:t>except:</a:t>
            </a:r>
          </a:p>
          <a:p>
            <a:pPr marL="0" indent="0">
              <a:buNone/>
            </a:pPr>
            <a:r>
              <a:rPr lang="en-IN" dirty="0"/>
              <a:t>    </a:t>
            </a:r>
            <a:r>
              <a:rPr lang="en-IN" dirty="0" err="1"/>
              <a:t>GPIO.cleanup</a:t>
            </a:r>
            <a:r>
              <a:rPr lang="en-IN" dirty="0"/>
              <a:t>()</a:t>
            </a:r>
          </a:p>
        </p:txBody>
      </p:sp>
    </p:spTree>
    <p:extLst>
      <p:ext uri="{BB962C8B-B14F-4D97-AF65-F5344CB8AC3E}">
        <p14:creationId xmlns:p14="http://schemas.microsoft.com/office/powerpoint/2010/main" xmlns="" val="35527478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F330C3-7F74-4EE8-9CCC-B60726517D56}"/>
              </a:ext>
            </a:extLst>
          </p:cNvPr>
          <p:cNvSpPr>
            <a:spLocks noGrp="1"/>
          </p:cNvSpPr>
          <p:nvPr>
            <p:ph type="title"/>
          </p:nvPr>
        </p:nvSpPr>
        <p:spPr/>
        <p:txBody>
          <a:bodyPr>
            <a:normAutofit fontScale="90000"/>
          </a:bodyPr>
          <a:lstStyle/>
          <a:p>
            <a:r>
              <a:rPr lang="en-US" dirty="0"/>
              <a:t>Connecting Raspberry Pi via SSH (Secure Shell)</a:t>
            </a:r>
            <a:endParaRPr lang="en-IN" dirty="0"/>
          </a:p>
        </p:txBody>
      </p:sp>
      <p:sp>
        <p:nvSpPr>
          <p:cNvPr id="3" name="Content Placeholder 2">
            <a:extLst>
              <a:ext uri="{FF2B5EF4-FFF2-40B4-BE49-F238E27FC236}">
                <a16:creationId xmlns:a16="http://schemas.microsoft.com/office/drawing/2014/main" xmlns="" id="{B9783F85-6E47-4219-912C-6DF0D14CC12F}"/>
              </a:ext>
            </a:extLst>
          </p:cNvPr>
          <p:cNvSpPr>
            <a:spLocks noGrp="1"/>
          </p:cNvSpPr>
          <p:nvPr>
            <p:ph sz="quarter" idx="1"/>
          </p:nvPr>
        </p:nvSpPr>
        <p:spPr/>
        <p:txBody>
          <a:bodyPr>
            <a:normAutofit/>
          </a:bodyPr>
          <a:lstStyle/>
          <a:p>
            <a:r>
              <a:rPr lang="en-IN" dirty="0"/>
              <a:t>You can access the command line of a Raspberry Pi remotely from another computer or device using SSH. </a:t>
            </a:r>
          </a:p>
          <a:p>
            <a:r>
              <a:rPr lang="en-IN" dirty="0"/>
              <a:t>SSH connection can’t open programs that use a graphical interface</a:t>
            </a:r>
          </a:p>
          <a:p>
            <a:r>
              <a:rPr lang="en-IN" dirty="0"/>
              <a:t>The Raspberry Pi will act as a remote device: you can connect to it using a client on another machine. </a:t>
            </a:r>
          </a:p>
          <a:p>
            <a:endParaRPr lang="en-IN" dirty="0"/>
          </a:p>
          <a:p>
            <a:r>
              <a:rPr lang="en-IN" dirty="0">
                <a:hlinkClick r:id="rId2"/>
              </a:rPr>
              <a:t>https://magpi.raspberrypi.org/articles/ssh-remote-control-raspberry-pi</a:t>
            </a:r>
            <a:endParaRPr lang="en-IN" dirty="0"/>
          </a:p>
          <a:p>
            <a:r>
              <a:rPr lang="en-IN" dirty="0">
                <a:hlinkClick r:id="rId3"/>
              </a:rPr>
              <a:t>https://www.raspberrypi.org/documentation/remote-access/ssh/</a:t>
            </a:r>
            <a:endParaRPr lang="en-IN" dirty="0"/>
          </a:p>
          <a:p>
            <a:endParaRPr lang="en-IN" dirty="0"/>
          </a:p>
          <a:p>
            <a:pPr marL="0" indent="0">
              <a:buNone/>
            </a:pPr>
            <a:endParaRPr lang="en-IN" dirty="0"/>
          </a:p>
        </p:txBody>
      </p:sp>
    </p:spTree>
    <p:extLst>
      <p:ext uri="{BB962C8B-B14F-4D97-AF65-F5344CB8AC3E}">
        <p14:creationId xmlns:p14="http://schemas.microsoft.com/office/powerpoint/2010/main" xmlns="" val="73588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1000"/>
                                        <p:tgtEl>
                                          <p:spTgt spid="3">
                                            <p:txEl>
                                              <p:pRg st="5" end="5"/>
                                            </p:txEl>
                                          </p:spTgt>
                                        </p:tgtEl>
                                      </p:cBhvr>
                                    </p:animEffect>
                                    <p:anim calcmode="lin" valueType="num">
                                      <p:cBhvr>
                                        <p:cTn id="3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4FC909-CEEE-4449-A1CD-129A87959642}"/>
              </a:ext>
            </a:extLst>
          </p:cNvPr>
          <p:cNvSpPr>
            <a:spLocks noGrp="1"/>
          </p:cNvSpPr>
          <p:nvPr>
            <p:ph type="title"/>
          </p:nvPr>
        </p:nvSpPr>
        <p:spPr/>
        <p:txBody>
          <a:bodyPr/>
          <a:lstStyle/>
          <a:p>
            <a:r>
              <a:rPr lang="en-US" dirty="0"/>
              <a:t>Connecting Raspberry Pi via SSH</a:t>
            </a:r>
            <a:endParaRPr lang="en-IN" dirty="0"/>
          </a:p>
        </p:txBody>
      </p:sp>
      <p:sp>
        <p:nvSpPr>
          <p:cNvPr id="3" name="Content Placeholder 2">
            <a:extLst>
              <a:ext uri="{FF2B5EF4-FFF2-40B4-BE49-F238E27FC236}">
                <a16:creationId xmlns:a16="http://schemas.microsoft.com/office/drawing/2014/main" xmlns="" id="{0E073B60-48C6-45E0-AEEA-4D757C2A25BB}"/>
              </a:ext>
            </a:extLst>
          </p:cNvPr>
          <p:cNvSpPr>
            <a:spLocks noGrp="1"/>
          </p:cNvSpPr>
          <p:nvPr>
            <p:ph sz="quarter" idx="1"/>
          </p:nvPr>
        </p:nvSpPr>
        <p:spPr/>
        <p:txBody>
          <a:bodyPr/>
          <a:lstStyle/>
          <a:p>
            <a:r>
              <a:rPr lang="en-IN" dirty="0"/>
              <a:t>Step 1. Set up your local network and wireless connectivity</a:t>
            </a:r>
          </a:p>
          <a:p>
            <a:r>
              <a:rPr lang="en-IN" dirty="0"/>
              <a:t>Step 2. Enable SSH</a:t>
            </a:r>
          </a:p>
          <a:p>
            <a:r>
              <a:rPr lang="en-IN" dirty="0"/>
              <a:t>Step 3: Activate SSH Client in Windows</a:t>
            </a:r>
          </a:p>
          <a:p>
            <a:r>
              <a:rPr lang="en-IN" dirty="0"/>
              <a:t>Step 4: Connect via SSH</a:t>
            </a:r>
          </a:p>
          <a:p>
            <a:r>
              <a:rPr lang="en-IN" dirty="0"/>
              <a:t>Step 5: Use PuTTY on a Windows PC</a:t>
            </a:r>
          </a:p>
          <a:p>
            <a:endParaRPr lang="en-IN" dirty="0"/>
          </a:p>
          <a:p>
            <a:endParaRPr lang="en-IN" dirty="0"/>
          </a:p>
          <a:p>
            <a:endParaRPr lang="en-IN" dirty="0"/>
          </a:p>
          <a:p>
            <a:endParaRPr lang="en-IN" dirty="0"/>
          </a:p>
          <a:p>
            <a:endParaRPr lang="en-IN" b="1" dirty="0"/>
          </a:p>
          <a:p>
            <a:endParaRPr lang="en-IN" dirty="0"/>
          </a:p>
        </p:txBody>
      </p:sp>
    </p:spTree>
    <p:extLst>
      <p:ext uri="{BB962C8B-B14F-4D97-AF65-F5344CB8AC3E}">
        <p14:creationId xmlns:p14="http://schemas.microsoft.com/office/powerpoint/2010/main" xmlns="" val="24409051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0997DA-98EC-410C-84DB-0EAD3CE8DFB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5B1EE9F6-F3C3-49F0-B9C5-48DEB39E5D2D}"/>
              </a:ext>
            </a:extLst>
          </p:cNvPr>
          <p:cNvSpPr>
            <a:spLocks noGrp="1"/>
          </p:cNvSpPr>
          <p:nvPr>
            <p:ph sz="quarter" idx="1"/>
          </p:nvPr>
        </p:nvSpPr>
        <p:spPr/>
        <p:txBody>
          <a:bodyPr/>
          <a:lstStyle/>
          <a:p>
            <a:pPr marL="0" indent="0">
              <a:buNone/>
            </a:pPr>
            <a:r>
              <a:rPr lang="en-IN" b="1" dirty="0"/>
              <a:t>1. Set up your local network and wireless connectivity</a:t>
            </a:r>
          </a:p>
          <a:p>
            <a:r>
              <a:rPr lang="en-IN" dirty="0"/>
              <a:t>Make sure your Raspberry Pi is properly set up and connected. </a:t>
            </a:r>
          </a:p>
          <a:p>
            <a:r>
              <a:rPr lang="en-IN" dirty="0"/>
              <a:t>Ifconfig command or hostname –I to display IP address.</a:t>
            </a:r>
          </a:p>
          <a:p>
            <a:pPr lvl="1"/>
            <a:r>
              <a:rPr lang="en-IN" dirty="0"/>
              <a:t>Note down the IP address of your Pi </a:t>
            </a:r>
          </a:p>
          <a:p>
            <a:endParaRPr lang="en-IN" dirty="0"/>
          </a:p>
        </p:txBody>
      </p:sp>
    </p:spTree>
    <p:extLst>
      <p:ext uri="{BB962C8B-B14F-4D97-AF65-F5344CB8AC3E}">
        <p14:creationId xmlns:p14="http://schemas.microsoft.com/office/powerpoint/2010/main" xmlns="" val="1483226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1B49995-4116-4D28-A24B-2DAEEDB34AA5}"/>
              </a:ext>
            </a:extLst>
          </p:cNvPr>
          <p:cNvSpPr>
            <a:spLocks noGrp="1"/>
          </p:cNvSpPr>
          <p:nvPr>
            <p:ph sz="quarter" idx="1"/>
          </p:nvPr>
        </p:nvSpPr>
        <p:spPr>
          <a:xfrm>
            <a:off x="251520" y="188640"/>
            <a:ext cx="8229600" cy="6669360"/>
          </a:xfrm>
        </p:spPr>
        <p:txBody>
          <a:bodyPr>
            <a:normAutofit/>
          </a:bodyPr>
          <a:lstStyle/>
          <a:p>
            <a:r>
              <a:rPr lang="en-IN" dirty="0"/>
              <a:t>2. Enable SSH</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Alternatively, use </a:t>
            </a:r>
            <a:r>
              <a:rPr lang="en-IN" b="1" dirty="0" err="1"/>
              <a:t>systemctl</a:t>
            </a:r>
            <a:r>
              <a:rPr lang="en-IN" dirty="0"/>
              <a:t> to start the services</a:t>
            </a:r>
          </a:p>
          <a:p>
            <a:pPr lvl="1"/>
            <a:r>
              <a:rPr lang="en-IN" dirty="0" err="1"/>
              <a:t>sudo</a:t>
            </a:r>
            <a:r>
              <a:rPr lang="en-IN" dirty="0"/>
              <a:t> </a:t>
            </a:r>
            <a:r>
              <a:rPr lang="en-IN" dirty="0" err="1"/>
              <a:t>systemctl</a:t>
            </a:r>
            <a:r>
              <a:rPr lang="en-IN" dirty="0"/>
              <a:t> enable </a:t>
            </a:r>
            <a:r>
              <a:rPr lang="en-IN" dirty="0" err="1"/>
              <a:t>ssh</a:t>
            </a:r>
            <a:r>
              <a:rPr lang="en-IN" dirty="0"/>
              <a:t> </a:t>
            </a:r>
          </a:p>
          <a:p>
            <a:pPr lvl="1"/>
            <a:r>
              <a:rPr lang="en-IN" dirty="0" err="1"/>
              <a:t>sudo</a:t>
            </a:r>
            <a:r>
              <a:rPr lang="en-IN" dirty="0"/>
              <a:t> </a:t>
            </a:r>
            <a:r>
              <a:rPr lang="en-IN" dirty="0" err="1"/>
              <a:t>systemctl</a:t>
            </a:r>
            <a:r>
              <a:rPr lang="en-IN" dirty="0"/>
              <a:t> start </a:t>
            </a:r>
            <a:r>
              <a:rPr lang="en-IN" dirty="0" err="1"/>
              <a:t>ssh</a:t>
            </a:r>
            <a:endParaRPr lang="en-IN" dirty="0"/>
          </a:p>
          <a:p>
            <a:pPr marL="0" indent="0">
              <a:buNone/>
            </a:pPr>
            <a:endParaRPr lang="en-IN" dirty="0"/>
          </a:p>
          <a:p>
            <a:endParaRPr lang="en-IN" dirty="0"/>
          </a:p>
        </p:txBody>
      </p:sp>
      <p:pic>
        <p:nvPicPr>
          <p:cNvPr id="6" name="Picture 5">
            <a:extLst>
              <a:ext uri="{FF2B5EF4-FFF2-40B4-BE49-F238E27FC236}">
                <a16:creationId xmlns:a16="http://schemas.microsoft.com/office/drawing/2014/main" xmlns="" id="{37836E8B-BA1C-4D1A-B6A7-816ABB77286E}"/>
              </a:ext>
            </a:extLst>
          </p:cNvPr>
          <p:cNvPicPr>
            <a:picLocks noChangeAspect="1"/>
          </p:cNvPicPr>
          <p:nvPr/>
        </p:nvPicPr>
        <p:blipFill>
          <a:blip r:embed="rId2"/>
          <a:stretch>
            <a:fillRect/>
          </a:stretch>
        </p:blipFill>
        <p:spPr>
          <a:xfrm>
            <a:off x="467544" y="764704"/>
            <a:ext cx="6984776" cy="4179224"/>
          </a:xfrm>
          <a:prstGeom prst="rect">
            <a:avLst/>
          </a:prstGeom>
        </p:spPr>
      </p:pic>
    </p:spTree>
    <p:extLst>
      <p:ext uri="{BB962C8B-B14F-4D97-AF65-F5344CB8AC3E}">
        <p14:creationId xmlns:p14="http://schemas.microsoft.com/office/powerpoint/2010/main" xmlns="" val="34855539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D4B55F-D171-4AB9-992D-EF2812AAD17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9C12C281-99D4-46DC-BA27-5DA742352A2D}"/>
              </a:ext>
            </a:extLst>
          </p:cNvPr>
          <p:cNvSpPr>
            <a:spLocks noGrp="1"/>
          </p:cNvSpPr>
          <p:nvPr>
            <p:ph sz="quarter" idx="1"/>
          </p:nvPr>
        </p:nvSpPr>
        <p:spPr/>
        <p:txBody>
          <a:bodyPr/>
          <a:lstStyle/>
          <a:p>
            <a:endParaRPr lang="en-IN"/>
          </a:p>
        </p:txBody>
      </p:sp>
      <p:pic>
        <p:nvPicPr>
          <p:cNvPr id="4" name="Picture 3">
            <a:extLst>
              <a:ext uri="{FF2B5EF4-FFF2-40B4-BE49-F238E27FC236}">
                <a16:creationId xmlns:a16="http://schemas.microsoft.com/office/drawing/2014/main" xmlns="" id="{C553ABFA-A9B3-4740-8DDE-F1DF31141029}"/>
              </a:ext>
            </a:extLst>
          </p:cNvPr>
          <p:cNvPicPr>
            <a:picLocks noChangeAspect="1"/>
          </p:cNvPicPr>
          <p:nvPr/>
        </p:nvPicPr>
        <p:blipFill>
          <a:blip r:embed="rId2"/>
          <a:stretch>
            <a:fillRect/>
          </a:stretch>
        </p:blipFill>
        <p:spPr>
          <a:xfrm>
            <a:off x="966787" y="1281112"/>
            <a:ext cx="7210425" cy="4295775"/>
          </a:xfrm>
          <a:prstGeom prst="rect">
            <a:avLst/>
          </a:prstGeom>
        </p:spPr>
      </p:pic>
    </p:spTree>
    <p:extLst>
      <p:ext uri="{BB962C8B-B14F-4D97-AF65-F5344CB8AC3E}">
        <p14:creationId xmlns:p14="http://schemas.microsoft.com/office/powerpoint/2010/main" xmlns="" val="41952421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AEAB4B-0E5A-401C-822B-CD165EDE60B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D2837B3F-A520-4947-A74F-1DDFEA8C8A1B}"/>
              </a:ext>
            </a:extLst>
          </p:cNvPr>
          <p:cNvSpPr>
            <a:spLocks noGrp="1"/>
          </p:cNvSpPr>
          <p:nvPr>
            <p:ph sz="quarter" idx="1"/>
          </p:nvPr>
        </p:nvSpPr>
        <p:spPr/>
        <p:txBody>
          <a:bodyPr/>
          <a:lstStyle/>
          <a:p>
            <a:endParaRPr lang="en-IN"/>
          </a:p>
        </p:txBody>
      </p:sp>
      <p:pic>
        <p:nvPicPr>
          <p:cNvPr id="4" name="Picture 3">
            <a:extLst>
              <a:ext uri="{FF2B5EF4-FFF2-40B4-BE49-F238E27FC236}">
                <a16:creationId xmlns:a16="http://schemas.microsoft.com/office/drawing/2014/main" xmlns="" id="{9D76D9F9-D67F-4B80-9D00-424670C41465}"/>
              </a:ext>
            </a:extLst>
          </p:cNvPr>
          <p:cNvPicPr>
            <a:picLocks noChangeAspect="1"/>
          </p:cNvPicPr>
          <p:nvPr/>
        </p:nvPicPr>
        <p:blipFill>
          <a:blip r:embed="rId2"/>
          <a:stretch>
            <a:fillRect/>
          </a:stretch>
        </p:blipFill>
        <p:spPr>
          <a:xfrm>
            <a:off x="1652587" y="1533525"/>
            <a:ext cx="6447805" cy="4186340"/>
          </a:xfrm>
          <a:prstGeom prst="rect">
            <a:avLst/>
          </a:prstGeom>
        </p:spPr>
      </p:pic>
    </p:spTree>
    <p:extLst>
      <p:ext uri="{BB962C8B-B14F-4D97-AF65-F5344CB8AC3E}">
        <p14:creationId xmlns:p14="http://schemas.microsoft.com/office/powerpoint/2010/main" xmlns="" val="19530133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6CAE46-1627-49E8-AB61-5DE6F804CCA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691F35DE-3A75-4029-8AEF-F38FA5FEBDFD}"/>
              </a:ext>
            </a:extLst>
          </p:cNvPr>
          <p:cNvSpPr>
            <a:spLocks noGrp="1"/>
          </p:cNvSpPr>
          <p:nvPr>
            <p:ph sz="quarter" idx="1"/>
          </p:nvPr>
        </p:nvSpPr>
        <p:spPr>
          <a:xfrm>
            <a:off x="323528" y="1188720"/>
            <a:ext cx="8229600" cy="4937760"/>
          </a:xfrm>
        </p:spPr>
        <p:txBody>
          <a:bodyPr/>
          <a:lstStyle/>
          <a:p>
            <a:pPr marL="0" indent="0">
              <a:buNone/>
            </a:pPr>
            <a:r>
              <a:rPr lang="en-IN" dirty="0"/>
              <a:t>Step 3: Activate SSH Client in Windows</a:t>
            </a:r>
          </a:p>
          <a:p>
            <a:r>
              <a:rPr lang="en-IN" dirty="0"/>
              <a:t>Linux and macOS both support SSH out-of-the-box; skip ahead to Step 3 if you are using one of those operating systems</a:t>
            </a:r>
          </a:p>
          <a:p>
            <a:r>
              <a:rPr lang="en-IN" dirty="0"/>
              <a:t>Windows 10 supports SSH, but you need to activate it. Click on Search and look for ‘Manage Optional Features’. Click it in Search to open the Settings window.</a:t>
            </a:r>
          </a:p>
          <a:p>
            <a:r>
              <a:rPr lang="en-IN" dirty="0"/>
              <a:t>Click ‘Add a feature’ and wait for the list of Optional Features to load. Scroll down the list to Open SSH Client (Beta). Click Install.</a:t>
            </a:r>
          </a:p>
          <a:p>
            <a:endParaRPr lang="en-IN" dirty="0"/>
          </a:p>
        </p:txBody>
      </p:sp>
    </p:spTree>
    <p:extLst>
      <p:ext uri="{BB962C8B-B14F-4D97-AF65-F5344CB8AC3E}">
        <p14:creationId xmlns:p14="http://schemas.microsoft.com/office/powerpoint/2010/main" xmlns="" val="280802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CB2F28-901D-4321-85F6-42CC2764D79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9CCEF171-02E7-4C00-932F-392F8611B079}"/>
              </a:ext>
            </a:extLst>
          </p:cNvPr>
          <p:cNvSpPr>
            <a:spLocks noGrp="1"/>
          </p:cNvSpPr>
          <p:nvPr>
            <p:ph sz="quarter" idx="1"/>
          </p:nvPr>
        </p:nvSpPr>
        <p:spPr/>
        <p:txBody>
          <a:bodyPr>
            <a:normAutofit fontScale="92500" lnSpcReduction="10000"/>
          </a:bodyPr>
          <a:lstStyle/>
          <a:p>
            <a:pPr marL="0" indent="0">
              <a:buNone/>
            </a:pPr>
            <a:r>
              <a:rPr lang="en-IN" dirty="0"/>
              <a:t>Step 4: Connect via SSH</a:t>
            </a:r>
          </a:p>
          <a:p>
            <a:r>
              <a:rPr lang="en-IN" dirty="0"/>
              <a:t>Open Command Prompt on a Windows PC, or a Terminal window in Linux or macOS.</a:t>
            </a:r>
          </a:p>
          <a:p>
            <a:r>
              <a:rPr lang="en-IN" dirty="0"/>
              <a:t>Enter this command:</a:t>
            </a:r>
          </a:p>
          <a:p>
            <a:r>
              <a:rPr lang="en-IN" dirty="0"/>
              <a:t>  </a:t>
            </a:r>
            <a:r>
              <a:rPr lang="en-IN" dirty="0" err="1"/>
              <a:t>ssh</a:t>
            </a:r>
            <a:r>
              <a:rPr lang="en-IN" dirty="0"/>
              <a:t> </a:t>
            </a:r>
            <a:r>
              <a:rPr lang="en-IN" dirty="0">
                <a:hlinkClick r:id="rId2"/>
              </a:rPr>
              <a:t>pi@192.168.0.41</a:t>
            </a:r>
            <a:endParaRPr lang="en-IN" dirty="0"/>
          </a:p>
          <a:p>
            <a:pPr marL="0" indent="0">
              <a:buNone/>
            </a:pPr>
            <a:r>
              <a:rPr lang="en-IN" dirty="0"/>
              <a:t>Step 5: Use PuTTY on a Windows PC</a:t>
            </a:r>
          </a:p>
          <a:p>
            <a:r>
              <a:rPr lang="en-IN" dirty="0"/>
              <a:t>On older PCs you’ll need to install </a:t>
            </a:r>
            <a:r>
              <a:rPr lang="en-IN" u="sng" dirty="0">
                <a:hlinkClick r:id="rId3"/>
              </a:rPr>
              <a:t>PuTTY</a:t>
            </a:r>
            <a:r>
              <a:rPr lang="en-IN" dirty="0"/>
              <a:t>. Download the putty.exe file and click Run. </a:t>
            </a:r>
          </a:p>
          <a:p>
            <a:r>
              <a:rPr lang="en-IN" dirty="0"/>
              <a:t>Enter the IP address of your Raspberry Pi in the ‘Host Name (Or IP Address)’ field. Don’t change the ‘Port’ field. Click Open. You will get a PuTTY ‘Security Alert’ field. Click Yes. The terminal window displays ‘login as:’ Enter </a:t>
            </a:r>
            <a:r>
              <a:rPr lang="en-IN" b="1" dirty="0"/>
              <a:t>pi</a:t>
            </a:r>
            <a:r>
              <a:rPr lang="en-IN" dirty="0"/>
              <a:t> and press </a:t>
            </a:r>
            <a:r>
              <a:rPr lang="en-IN" b="1" dirty="0"/>
              <a:t>RETURN</a:t>
            </a:r>
            <a:r>
              <a:rPr lang="en-IN" dirty="0"/>
              <a:t>. Now enter the password for your Raspberry Pi.</a:t>
            </a:r>
          </a:p>
        </p:txBody>
      </p:sp>
    </p:spTree>
    <p:extLst>
      <p:ext uri="{BB962C8B-B14F-4D97-AF65-F5344CB8AC3E}">
        <p14:creationId xmlns:p14="http://schemas.microsoft.com/office/powerpoint/2010/main" xmlns="" val="206878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3E3887-0E5C-4AE8-AD85-F233D730B78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45E672D5-60CA-4E71-A863-82A8C5B38455}"/>
              </a:ext>
            </a:extLst>
          </p:cNvPr>
          <p:cNvSpPr>
            <a:spLocks noGrp="1"/>
          </p:cNvSpPr>
          <p:nvPr>
            <p:ph sz="quarter" idx="1"/>
          </p:nvPr>
        </p:nvSpPr>
        <p:spPr/>
        <p:txBody>
          <a:bodyPr/>
          <a:lstStyle/>
          <a:p>
            <a:endParaRPr lang="en-IN"/>
          </a:p>
        </p:txBody>
      </p:sp>
      <p:pic>
        <p:nvPicPr>
          <p:cNvPr id="4" name="Picture 3">
            <a:extLst>
              <a:ext uri="{FF2B5EF4-FFF2-40B4-BE49-F238E27FC236}">
                <a16:creationId xmlns:a16="http://schemas.microsoft.com/office/drawing/2014/main" xmlns="" id="{31767759-A61F-48E0-8B7E-5BF9404972C3}"/>
              </a:ext>
            </a:extLst>
          </p:cNvPr>
          <p:cNvPicPr>
            <a:picLocks noChangeAspect="1"/>
          </p:cNvPicPr>
          <p:nvPr/>
        </p:nvPicPr>
        <p:blipFill>
          <a:blip r:embed="rId2"/>
          <a:stretch>
            <a:fillRect/>
          </a:stretch>
        </p:blipFill>
        <p:spPr>
          <a:xfrm>
            <a:off x="-180528" y="332656"/>
            <a:ext cx="9172407" cy="6004560"/>
          </a:xfrm>
          <a:prstGeom prst="rect">
            <a:avLst/>
          </a:prstGeom>
        </p:spPr>
      </p:pic>
    </p:spTree>
    <p:extLst>
      <p:ext uri="{BB962C8B-B14F-4D97-AF65-F5344CB8AC3E}">
        <p14:creationId xmlns:p14="http://schemas.microsoft.com/office/powerpoint/2010/main" xmlns="" val="3502828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AE2726-DA04-41FC-AA8E-AB0EF774B55F}"/>
              </a:ext>
            </a:extLst>
          </p:cNvPr>
          <p:cNvSpPr>
            <a:spLocks noGrp="1"/>
          </p:cNvSpPr>
          <p:nvPr>
            <p:ph type="title"/>
          </p:nvPr>
        </p:nvSpPr>
        <p:spPr/>
        <p:txBody>
          <a:bodyPr>
            <a:normAutofit fontScale="90000"/>
          </a:bodyPr>
          <a:lstStyle/>
          <a:p>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Raspberry Pi2 Model B and its GPIO </a:t>
            </a:r>
            <a:br>
              <a:rPr lang="en-IN" dirty="0"/>
            </a:br>
            <a:endParaRPr lang="en-IN" dirty="0"/>
          </a:p>
        </p:txBody>
      </p:sp>
      <p:sp>
        <p:nvSpPr>
          <p:cNvPr id="3" name="Content Placeholder 2">
            <a:extLst>
              <a:ext uri="{FF2B5EF4-FFF2-40B4-BE49-F238E27FC236}">
                <a16:creationId xmlns:a16="http://schemas.microsoft.com/office/drawing/2014/main" xmlns="" id="{058C3250-A8A0-4EF0-8A5A-2A3C758C4F93}"/>
              </a:ext>
            </a:extLst>
          </p:cNvPr>
          <p:cNvSpPr>
            <a:spLocks noGrp="1"/>
          </p:cNvSpPr>
          <p:nvPr>
            <p:ph sz="quarter" idx="1"/>
          </p:nvPr>
        </p:nvSpPr>
        <p:spPr/>
        <p:txBody>
          <a:bodyPr/>
          <a:lstStyle/>
          <a:p>
            <a:endParaRPr lang="en-IN"/>
          </a:p>
        </p:txBody>
      </p:sp>
      <p:pic>
        <p:nvPicPr>
          <p:cNvPr id="4" name="Picture 3">
            <a:extLst>
              <a:ext uri="{FF2B5EF4-FFF2-40B4-BE49-F238E27FC236}">
                <a16:creationId xmlns:a16="http://schemas.microsoft.com/office/drawing/2014/main" xmlns="" id="{09530D09-E488-48F0-B108-C33FC60CC031}"/>
              </a:ext>
            </a:extLst>
          </p:cNvPr>
          <p:cNvPicPr>
            <a:picLocks noChangeAspect="1"/>
          </p:cNvPicPr>
          <p:nvPr/>
        </p:nvPicPr>
        <p:blipFill>
          <a:blip r:embed="rId2"/>
          <a:stretch>
            <a:fillRect/>
          </a:stretch>
        </p:blipFill>
        <p:spPr>
          <a:xfrm>
            <a:off x="-183434" y="1219200"/>
            <a:ext cx="9047667" cy="4658072"/>
          </a:xfrm>
          <a:prstGeom prst="rect">
            <a:avLst/>
          </a:prstGeom>
        </p:spPr>
      </p:pic>
    </p:spTree>
    <p:extLst>
      <p:ext uri="{BB962C8B-B14F-4D97-AF65-F5344CB8AC3E}">
        <p14:creationId xmlns:p14="http://schemas.microsoft.com/office/powerpoint/2010/main" xmlns="" val="38437450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53E42B-20DF-4459-B9E2-4248DA2CB5E1}"/>
              </a:ext>
            </a:extLst>
          </p:cNvPr>
          <p:cNvSpPr>
            <a:spLocks noGrp="1"/>
          </p:cNvSpPr>
          <p:nvPr>
            <p:ph type="title"/>
          </p:nvPr>
        </p:nvSpPr>
        <p:spPr/>
        <p:txBody>
          <a:bodyPr/>
          <a:lstStyle/>
          <a:p>
            <a:r>
              <a:rPr lang="en-IN" dirty="0"/>
              <a:t>Remote Access to </a:t>
            </a:r>
            <a:r>
              <a:rPr lang="en-IN" dirty="0" err="1"/>
              <a:t>RaspberryPi</a:t>
            </a:r>
            <a:endParaRPr lang="en-IN" dirty="0"/>
          </a:p>
        </p:txBody>
      </p:sp>
      <p:sp>
        <p:nvSpPr>
          <p:cNvPr id="3" name="Content Placeholder 2">
            <a:extLst>
              <a:ext uri="{FF2B5EF4-FFF2-40B4-BE49-F238E27FC236}">
                <a16:creationId xmlns:a16="http://schemas.microsoft.com/office/drawing/2014/main" xmlns="" id="{E64652DB-0450-4BDB-B5DE-5DC9E2EBF1AA}"/>
              </a:ext>
            </a:extLst>
          </p:cNvPr>
          <p:cNvSpPr>
            <a:spLocks noGrp="1"/>
          </p:cNvSpPr>
          <p:nvPr>
            <p:ph sz="quarter" idx="1"/>
          </p:nvPr>
        </p:nvSpPr>
        <p:spPr/>
        <p:txBody>
          <a:bodyPr>
            <a:normAutofit fontScale="92500" lnSpcReduction="10000"/>
          </a:bodyPr>
          <a:lstStyle/>
          <a:p>
            <a:pPr marL="0" indent="0">
              <a:buNone/>
            </a:pPr>
            <a:r>
              <a:rPr lang="en-IN" b="1" dirty="0"/>
              <a:t>Using VNC</a:t>
            </a:r>
          </a:p>
          <a:p>
            <a:r>
              <a:rPr lang="en-IN" dirty="0"/>
              <a:t>VNC Server is included with your Raspberry Pi.</a:t>
            </a:r>
          </a:p>
          <a:p>
            <a:r>
              <a:rPr lang="en-IN" dirty="0"/>
              <a:t>You will also need a VNC Viewer application for the Windows.</a:t>
            </a:r>
          </a:p>
          <a:p>
            <a:r>
              <a:rPr lang="en-IN" dirty="0"/>
              <a:t>Run the following commands to make sure you have the latest version:</a:t>
            </a:r>
          </a:p>
          <a:p>
            <a:pPr lvl="1"/>
            <a:r>
              <a:rPr lang="en-IN" dirty="0" err="1"/>
              <a:t>sudo</a:t>
            </a:r>
            <a:r>
              <a:rPr lang="en-IN" dirty="0"/>
              <a:t> apt-get update</a:t>
            </a:r>
          </a:p>
          <a:p>
            <a:pPr lvl="1"/>
            <a:r>
              <a:rPr lang="en-IN" dirty="0" err="1"/>
              <a:t>sudo</a:t>
            </a:r>
            <a:r>
              <a:rPr lang="en-IN" dirty="0"/>
              <a:t> apt-get install </a:t>
            </a:r>
            <a:r>
              <a:rPr lang="en-IN" dirty="0" err="1"/>
              <a:t>realvnc</a:t>
            </a:r>
            <a:r>
              <a:rPr lang="en-IN" dirty="0"/>
              <a:t>-</a:t>
            </a:r>
            <a:r>
              <a:rPr lang="en-IN" dirty="0" err="1"/>
              <a:t>vnc</a:t>
            </a:r>
            <a:r>
              <a:rPr lang="en-IN" dirty="0"/>
              <a:t>-server</a:t>
            </a:r>
          </a:p>
          <a:p>
            <a:r>
              <a:rPr lang="en-IN" dirty="0"/>
              <a:t>VNC Server is included with Raspbian but you still have to enable it.</a:t>
            </a:r>
          </a:p>
          <a:p>
            <a:r>
              <a:rPr lang="en-IN" sz="2200" dirty="0"/>
              <a:t>Select Menu &gt; Preferences &gt; Raspberry Pi Configuration &gt; Interfaces and make sure VNC is set to Enabled</a:t>
            </a:r>
          </a:p>
          <a:p>
            <a:r>
              <a:rPr lang="en-IN" dirty="0"/>
              <a:t>Alternatively, run the command, </a:t>
            </a:r>
            <a:r>
              <a:rPr lang="en-IN" dirty="0" err="1"/>
              <a:t>sudo</a:t>
            </a:r>
            <a:r>
              <a:rPr lang="en-IN" dirty="0"/>
              <a:t> </a:t>
            </a:r>
            <a:r>
              <a:rPr lang="en-IN" dirty="0" err="1"/>
              <a:t>raspi</a:t>
            </a:r>
            <a:r>
              <a:rPr lang="en-IN" dirty="0"/>
              <a:t>-config, navigate to </a:t>
            </a:r>
            <a:r>
              <a:rPr lang="en-IN" b="1" dirty="0"/>
              <a:t>Interfacing Options &gt; VNC</a:t>
            </a:r>
            <a:r>
              <a:rPr lang="en-IN" dirty="0"/>
              <a:t> and select </a:t>
            </a:r>
            <a:r>
              <a:rPr lang="en-IN" b="1" dirty="0"/>
              <a:t>Yes</a:t>
            </a:r>
            <a:endParaRPr lang="en-IN" sz="2200" dirty="0"/>
          </a:p>
        </p:txBody>
      </p:sp>
    </p:spTree>
    <p:extLst>
      <p:ext uri="{BB962C8B-B14F-4D97-AF65-F5344CB8AC3E}">
        <p14:creationId xmlns:p14="http://schemas.microsoft.com/office/powerpoint/2010/main" xmlns="" val="277441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1000"/>
                                        <p:tgtEl>
                                          <p:spTgt spid="3">
                                            <p:txEl>
                                              <p:pRg st="6" end="6"/>
                                            </p:txEl>
                                          </p:spTgt>
                                        </p:tgtEl>
                                      </p:cBhvr>
                                    </p:animEffect>
                                    <p:anim calcmode="lin" valueType="num">
                                      <p:cBhvr>
                                        <p:cTn id="3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1000"/>
                                        <p:tgtEl>
                                          <p:spTgt spid="3">
                                            <p:txEl>
                                              <p:pRg st="7" end="7"/>
                                            </p:txEl>
                                          </p:spTgt>
                                        </p:tgtEl>
                                      </p:cBhvr>
                                    </p:animEffect>
                                    <p:anim calcmode="lin" valueType="num">
                                      <p:cBhvr>
                                        <p:cTn id="4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fade">
                                      <p:cBhvr>
                                        <p:cTn id="48" dur="1000"/>
                                        <p:tgtEl>
                                          <p:spTgt spid="3">
                                            <p:txEl>
                                              <p:pRg st="8" end="8"/>
                                            </p:txEl>
                                          </p:spTgt>
                                        </p:tgtEl>
                                      </p:cBhvr>
                                    </p:animEffect>
                                    <p:anim calcmode="lin" valueType="num">
                                      <p:cBhvr>
                                        <p:cTn id="4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4F1E7E-B058-42EC-8422-CFDC90BFE31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1135B934-2B43-42DC-BB41-FED19C071F7A}"/>
              </a:ext>
            </a:extLst>
          </p:cNvPr>
          <p:cNvSpPr>
            <a:spLocks noGrp="1"/>
          </p:cNvSpPr>
          <p:nvPr>
            <p:ph sz="quarter" idx="1"/>
          </p:nvPr>
        </p:nvSpPr>
        <p:spPr/>
        <p:txBody>
          <a:bodyPr/>
          <a:lstStyle/>
          <a:p>
            <a:pPr marL="0" indent="0">
              <a:buNone/>
            </a:pPr>
            <a:r>
              <a:rPr lang="en-IN" dirty="0"/>
              <a:t>Establishing a direct connection</a:t>
            </a:r>
          </a:p>
          <a:p>
            <a:r>
              <a:rPr lang="en-IN" dirty="0"/>
              <a:t>Direct connections are quick and simple providing you’re joined to the same private local network as your Raspberry Pi.</a:t>
            </a:r>
          </a:p>
          <a:p>
            <a:r>
              <a:rPr lang="en-IN" dirty="0"/>
              <a:t>On your Raspberry Pi, discover its private IP address by double-clicking the VNC Server icon on the taskbar and examining the status dialog.</a:t>
            </a:r>
          </a:p>
        </p:txBody>
      </p:sp>
    </p:spTree>
    <p:extLst>
      <p:ext uri="{BB962C8B-B14F-4D97-AF65-F5344CB8AC3E}">
        <p14:creationId xmlns:p14="http://schemas.microsoft.com/office/powerpoint/2010/main" xmlns="" val="65875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D08530-C913-45B0-8E7E-F50C63FD47F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1962F7D6-959A-45A9-BA00-9A38C1D77C42}"/>
              </a:ext>
            </a:extLst>
          </p:cNvPr>
          <p:cNvSpPr>
            <a:spLocks noGrp="1"/>
          </p:cNvSpPr>
          <p:nvPr>
            <p:ph sz="quarter" idx="1"/>
          </p:nvPr>
        </p:nvSpPr>
        <p:spPr/>
        <p:txBody>
          <a:bodyPr/>
          <a:lstStyle/>
          <a:p>
            <a:endParaRPr lang="en-IN"/>
          </a:p>
        </p:txBody>
      </p:sp>
      <p:pic>
        <p:nvPicPr>
          <p:cNvPr id="4" name="Picture 3">
            <a:extLst>
              <a:ext uri="{FF2B5EF4-FFF2-40B4-BE49-F238E27FC236}">
                <a16:creationId xmlns:a16="http://schemas.microsoft.com/office/drawing/2014/main" xmlns="" id="{B910C512-6DD1-4568-ABB1-39D00A4778FE}"/>
              </a:ext>
            </a:extLst>
          </p:cNvPr>
          <p:cNvPicPr>
            <a:picLocks noChangeAspect="1"/>
          </p:cNvPicPr>
          <p:nvPr/>
        </p:nvPicPr>
        <p:blipFill>
          <a:blip r:embed="rId2"/>
          <a:stretch>
            <a:fillRect/>
          </a:stretch>
        </p:blipFill>
        <p:spPr>
          <a:xfrm>
            <a:off x="1691680" y="994747"/>
            <a:ext cx="5032970" cy="4253528"/>
          </a:xfrm>
          <a:prstGeom prst="rect">
            <a:avLst/>
          </a:prstGeom>
        </p:spPr>
      </p:pic>
    </p:spTree>
    <p:extLst>
      <p:ext uri="{BB962C8B-B14F-4D97-AF65-F5344CB8AC3E}">
        <p14:creationId xmlns:p14="http://schemas.microsoft.com/office/powerpoint/2010/main" xmlns="" val="1910373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1278D6-8273-4F85-A621-7BE141518D5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4BA2F0CE-1551-49E4-8A07-A3945CD5BA0B}"/>
              </a:ext>
            </a:extLst>
          </p:cNvPr>
          <p:cNvSpPr>
            <a:spLocks noGrp="1"/>
          </p:cNvSpPr>
          <p:nvPr>
            <p:ph sz="quarter" idx="1"/>
          </p:nvPr>
        </p:nvSpPr>
        <p:spPr/>
        <p:txBody>
          <a:bodyPr/>
          <a:lstStyle/>
          <a:p>
            <a:r>
              <a:rPr lang="en-IN" dirty="0"/>
              <a:t>On the device you will use to take control, run VNC Viewer and enter the IP address in the search bar:</a:t>
            </a:r>
          </a:p>
          <a:p>
            <a:endParaRPr lang="en-IN" dirty="0"/>
          </a:p>
        </p:txBody>
      </p:sp>
      <p:pic>
        <p:nvPicPr>
          <p:cNvPr id="4" name="Picture 3">
            <a:extLst>
              <a:ext uri="{FF2B5EF4-FFF2-40B4-BE49-F238E27FC236}">
                <a16:creationId xmlns:a16="http://schemas.microsoft.com/office/drawing/2014/main" xmlns="" id="{F6E5B6D6-97F8-4700-8793-5DA9712A46AA}"/>
              </a:ext>
            </a:extLst>
          </p:cNvPr>
          <p:cNvPicPr>
            <a:picLocks noChangeAspect="1"/>
          </p:cNvPicPr>
          <p:nvPr/>
        </p:nvPicPr>
        <p:blipFill>
          <a:blip r:embed="rId2"/>
          <a:stretch>
            <a:fillRect/>
          </a:stretch>
        </p:blipFill>
        <p:spPr>
          <a:xfrm>
            <a:off x="1957387" y="2276871"/>
            <a:ext cx="5782965" cy="3813175"/>
          </a:xfrm>
          <a:prstGeom prst="rect">
            <a:avLst/>
          </a:prstGeom>
        </p:spPr>
      </p:pic>
    </p:spTree>
    <p:extLst>
      <p:ext uri="{BB962C8B-B14F-4D97-AF65-F5344CB8AC3E}">
        <p14:creationId xmlns:p14="http://schemas.microsoft.com/office/powerpoint/2010/main" xmlns="" val="12809213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49F974-D182-4E7D-BC11-9A288326210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4BF3D167-FCCD-4B4F-8D25-D6AEDC74ED4C}"/>
              </a:ext>
            </a:extLst>
          </p:cNvPr>
          <p:cNvSpPr>
            <a:spLocks noGrp="1"/>
          </p:cNvSpPr>
          <p:nvPr>
            <p:ph sz="quarter" idx="1"/>
          </p:nvPr>
        </p:nvSpPr>
        <p:spPr/>
        <p:txBody>
          <a:bodyPr/>
          <a:lstStyle/>
          <a:p>
            <a:pPr marL="0" indent="0">
              <a:buNone/>
            </a:pPr>
            <a:r>
              <a:rPr lang="en-IN" dirty="0"/>
              <a:t>Establishing a cloud connection</a:t>
            </a:r>
          </a:p>
          <a:p>
            <a:r>
              <a:rPr lang="en-IN" dirty="0"/>
              <a:t>Sign up for a </a:t>
            </a:r>
            <a:r>
              <a:rPr lang="en-IN" dirty="0" err="1"/>
              <a:t>RealVNC</a:t>
            </a:r>
            <a:r>
              <a:rPr lang="en-IN" dirty="0"/>
              <a:t> account by entering your email address.</a:t>
            </a:r>
          </a:p>
          <a:p>
            <a:r>
              <a:rPr lang="en-IN" dirty="0"/>
              <a:t>On your Raspberry Pi, select </a:t>
            </a:r>
            <a:r>
              <a:rPr lang="en-IN" b="1" dirty="0"/>
              <a:t>Licensing</a:t>
            </a:r>
            <a:r>
              <a:rPr lang="en-IN" dirty="0"/>
              <a:t> from the VNC Server status menu, choose </a:t>
            </a:r>
            <a:r>
              <a:rPr lang="en-IN" b="1" dirty="0"/>
              <a:t>Sign in to your </a:t>
            </a:r>
            <a:r>
              <a:rPr lang="en-IN" b="1" dirty="0" err="1"/>
              <a:t>RealVNC</a:t>
            </a:r>
            <a:r>
              <a:rPr lang="en-IN" b="1" dirty="0"/>
              <a:t> account</a:t>
            </a:r>
            <a:r>
              <a:rPr lang="en-IN" dirty="0"/>
              <a:t>, and enter your new account email and password.</a:t>
            </a:r>
          </a:p>
          <a:p>
            <a:endParaRPr lang="en-IN" dirty="0"/>
          </a:p>
        </p:txBody>
      </p:sp>
    </p:spTree>
    <p:extLst>
      <p:ext uri="{BB962C8B-B14F-4D97-AF65-F5344CB8AC3E}">
        <p14:creationId xmlns:p14="http://schemas.microsoft.com/office/powerpoint/2010/main" xmlns="" val="81752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62F643-6537-4832-97BC-BA9CB6EF0AB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9522F6CC-DD14-492F-AA09-A1E27A76E19D}"/>
              </a:ext>
            </a:extLst>
          </p:cNvPr>
          <p:cNvSpPr>
            <a:spLocks noGrp="1"/>
          </p:cNvSpPr>
          <p:nvPr>
            <p:ph sz="quarter" idx="1"/>
          </p:nvPr>
        </p:nvSpPr>
        <p:spPr/>
        <p:txBody>
          <a:bodyPr/>
          <a:lstStyle/>
          <a:p>
            <a:endParaRPr lang="en-IN"/>
          </a:p>
        </p:txBody>
      </p:sp>
      <p:pic>
        <p:nvPicPr>
          <p:cNvPr id="4" name="Picture 3">
            <a:extLst>
              <a:ext uri="{FF2B5EF4-FFF2-40B4-BE49-F238E27FC236}">
                <a16:creationId xmlns:a16="http://schemas.microsoft.com/office/drawing/2014/main" xmlns="" id="{BD708BCD-C25F-4715-8EA6-4088A00D216B}"/>
              </a:ext>
            </a:extLst>
          </p:cNvPr>
          <p:cNvPicPr>
            <a:picLocks noChangeAspect="1"/>
          </p:cNvPicPr>
          <p:nvPr/>
        </p:nvPicPr>
        <p:blipFill>
          <a:blip r:embed="rId2"/>
          <a:stretch>
            <a:fillRect/>
          </a:stretch>
        </p:blipFill>
        <p:spPr>
          <a:xfrm>
            <a:off x="1347787" y="1371600"/>
            <a:ext cx="6687256" cy="4267200"/>
          </a:xfrm>
          <a:prstGeom prst="rect">
            <a:avLst/>
          </a:prstGeom>
        </p:spPr>
      </p:pic>
    </p:spTree>
    <p:extLst>
      <p:ext uri="{BB962C8B-B14F-4D97-AF65-F5344CB8AC3E}">
        <p14:creationId xmlns:p14="http://schemas.microsoft.com/office/powerpoint/2010/main" xmlns="" val="21501622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ACCF77B-9649-4ADE-9EFD-EC709B4825F3}"/>
              </a:ext>
            </a:extLst>
          </p:cNvPr>
          <p:cNvSpPr>
            <a:spLocks noGrp="1"/>
          </p:cNvSpPr>
          <p:nvPr>
            <p:ph sz="quarter" idx="1"/>
          </p:nvPr>
        </p:nvSpPr>
        <p:spPr>
          <a:xfrm>
            <a:off x="457200" y="152400"/>
            <a:ext cx="8229600" cy="6004560"/>
          </a:xfrm>
        </p:spPr>
        <p:txBody>
          <a:bodyPr/>
          <a:lstStyle/>
          <a:p>
            <a:r>
              <a:rPr lang="en-IN" dirty="0"/>
              <a:t>On the device you will use to take control, run VNC Viewer and sign in using the same account credentials.</a:t>
            </a:r>
          </a:p>
          <a:p>
            <a:r>
              <a:rPr lang="en-IN" dirty="0"/>
              <a:t>In VNC Viewer, a connection to your Raspberry Pi automatically appears under the name of your team. Simply tap or double-click to connect:</a:t>
            </a:r>
          </a:p>
          <a:p>
            <a:endParaRPr lang="en-IN" dirty="0"/>
          </a:p>
        </p:txBody>
      </p:sp>
      <p:pic>
        <p:nvPicPr>
          <p:cNvPr id="4" name="Picture 3">
            <a:extLst>
              <a:ext uri="{FF2B5EF4-FFF2-40B4-BE49-F238E27FC236}">
                <a16:creationId xmlns:a16="http://schemas.microsoft.com/office/drawing/2014/main" xmlns="" id="{0E6BF247-DA13-4EB3-B1AB-F721B8467D90}"/>
              </a:ext>
            </a:extLst>
          </p:cNvPr>
          <p:cNvPicPr>
            <a:picLocks noChangeAspect="1"/>
          </p:cNvPicPr>
          <p:nvPr/>
        </p:nvPicPr>
        <p:blipFill>
          <a:blip r:embed="rId2"/>
          <a:stretch>
            <a:fillRect/>
          </a:stretch>
        </p:blipFill>
        <p:spPr>
          <a:xfrm>
            <a:off x="1475656" y="2276872"/>
            <a:ext cx="6192688" cy="4311513"/>
          </a:xfrm>
          <a:prstGeom prst="rect">
            <a:avLst/>
          </a:prstGeom>
        </p:spPr>
      </p:pic>
    </p:spTree>
    <p:extLst>
      <p:ext uri="{BB962C8B-B14F-4D97-AF65-F5344CB8AC3E}">
        <p14:creationId xmlns:p14="http://schemas.microsoft.com/office/powerpoint/2010/main" xmlns="" val="12948511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959510-F8D1-442E-9DA4-B66035E1F44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8818800C-BE68-4F0D-B5B6-C62A46A61703}"/>
              </a:ext>
            </a:extLst>
          </p:cNvPr>
          <p:cNvSpPr>
            <a:spLocks noGrp="1"/>
          </p:cNvSpPr>
          <p:nvPr>
            <p:ph sz="quarter" idx="1"/>
          </p:nvPr>
        </p:nvSpPr>
        <p:spPr/>
        <p:txBody>
          <a:bodyPr/>
          <a:lstStyle/>
          <a:p>
            <a:pPr marL="0" indent="0">
              <a:buNone/>
            </a:pPr>
            <a:r>
              <a:rPr lang="en-IN" dirty="0"/>
              <a:t>Authenticating to VNC Server</a:t>
            </a:r>
          </a:p>
          <a:p>
            <a:r>
              <a:rPr lang="en-IN" dirty="0"/>
              <a:t>Enter the user name and password you normally use to </a:t>
            </a:r>
            <a:r>
              <a:rPr lang="en-IN" i="1" dirty="0"/>
              <a:t>log on</a:t>
            </a:r>
            <a:r>
              <a:rPr lang="en-IN" dirty="0"/>
              <a:t> to your user account on the Raspberry Pi.</a:t>
            </a:r>
          </a:p>
          <a:p>
            <a:r>
              <a:rPr lang="en-IN" dirty="0"/>
              <a:t>By default, these credentials are pi and raspberry.</a:t>
            </a:r>
          </a:p>
        </p:txBody>
      </p:sp>
    </p:spTree>
    <p:extLst>
      <p:ext uri="{BB962C8B-B14F-4D97-AF65-F5344CB8AC3E}">
        <p14:creationId xmlns:p14="http://schemas.microsoft.com/office/powerpoint/2010/main" xmlns="" val="3265000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A85227-92AA-4232-B923-B8D24C904F6F}"/>
              </a:ext>
            </a:extLst>
          </p:cNvPr>
          <p:cNvSpPr>
            <a:spLocks noGrp="1"/>
          </p:cNvSpPr>
          <p:nvPr>
            <p:ph type="title"/>
          </p:nvPr>
        </p:nvSpPr>
        <p:spPr/>
        <p:txBody>
          <a:bodyPr>
            <a:normAutofit fontScale="90000"/>
          </a:bodyPr>
          <a:lstStyle/>
          <a:p>
            <a:r>
              <a:rPr lang="en-IN" dirty="0"/>
              <a:t>Exploring the </a:t>
            </a:r>
            <a:r>
              <a:rPr lang="en-IN" dirty="0" err="1"/>
              <a:t>Raspberrypi</a:t>
            </a:r>
            <a:r>
              <a:rPr lang="en-IN" dirty="0"/>
              <a:t> Learning Board</a:t>
            </a:r>
            <a:endParaRPr lang="en-IN" b="1" dirty="0"/>
          </a:p>
        </p:txBody>
      </p:sp>
      <p:sp>
        <p:nvSpPr>
          <p:cNvPr id="3" name="Content Placeholder 2">
            <a:extLst>
              <a:ext uri="{FF2B5EF4-FFF2-40B4-BE49-F238E27FC236}">
                <a16:creationId xmlns:a16="http://schemas.microsoft.com/office/drawing/2014/main" xmlns="" id="{A717055F-673D-449E-8AD5-3558D0E639F8}"/>
              </a:ext>
            </a:extLst>
          </p:cNvPr>
          <p:cNvSpPr>
            <a:spLocks noGrp="1"/>
          </p:cNvSpPr>
          <p:nvPr>
            <p:ph sz="quarter" idx="1"/>
          </p:nvPr>
        </p:nvSpPr>
        <p:spPr/>
        <p:txBody>
          <a:bodyPr>
            <a:normAutofit lnSpcReduction="10000"/>
          </a:bodyPr>
          <a:lstStyle/>
          <a:p>
            <a:r>
              <a:rPr lang="en-IN" dirty="0"/>
              <a:t>Processor</a:t>
            </a:r>
          </a:p>
          <a:p>
            <a:r>
              <a:rPr lang="en-IN" dirty="0"/>
              <a:t>Power Source</a:t>
            </a:r>
          </a:p>
          <a:p>
            <a:r>
              <a:rPr lang="en-IN" dirty="0"/>
              <a:t>SD card</a:t>
            </a:r>
          </a:p>
          <a:p>
            <a:r>
              <a:rPr lang="en-IN" dirty="0"/>
              <a:t>GPIO( General Purpose Input and Output)</a:t>
            </a:r>
          </a:p>
          <a:p>
            <a:r>
              <a:rPr lang="en-IN" dirty="0"/>
              <a:t>DSI Display X</a:t>
            </a:r>
          </a:p>
          <a:p>
            <a:r>
              <a:rPr lang="en-IN" dirty="0"/>
              <a:t>Audio Jack</a:t>
            </a:r>
          </a:p>
          <a:p>
            <a:r>
              <a:rPr lang="en-IN" dirty="0"/>
              <a:t>Status LEDs</a:t>
            </a:r>
          </a:p>
          <a:p>
            <a:r>
              <a:rPr lang="en-IN" dirty="0"/>
              <a:t>Ethernet Port</a:t>
            </a:r>
          </a:p>
          <a:p>
            <a:r>
              <a:rPr lang="en-IN" dirty="0"/>
              <a:t>CSI Connector</a:t>
            </a:r>
          </a:p>
          <a:p>
            <a:r>
              <a:rPr lang="en-IN" dirty="0"/>
              <a:t>JTAG Headers</a:t>
            </a:r>
          </a:p>
          <a:p>
            <a:r>
              <a:rPr lang="en-IN" dirty="0"/>
              <a:t>HDMI</a:t>
            </a:r>
          </a:p>
        </p:txBody>
      </p:sp>
    </p:spTree>
    <p:extLst>
      <p:ext uri="{BB962C8B-B14F-4D97-AF65-F5344CB8AC3E}">
        <p14:creationId xmlns:p14="http://schemas.microsoft.com/office/powerpoint/2010/main" xmlns="" val="3986630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87E06E-53BB-4643-91AB-AEB5C57A7C0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DF8490CB-CE7C-4A6B-AD02-C484EC4BD9B3}"/>
              </a:ext>
            </a:extLst>
          </p:cNvPr>
          <p:cNvSpPr>
            <a:spLocks noGrp="1"/>
          </p:cNvSpPr>
          <p:nvPr>
            <p:ph sz="quarter" idx="1"/>
          </p:nvPr>
        </p:nvSpPr>
        <p:spPr/>
        <p:txBody>
          <a:bodyPr>
            <a:normAutofit fontScale="92500" lnSpcReduction="10000"/>
          </a:bodyPr>
          <a:lstStyle/>
          <a:p>
            <a:pPr marL="0" indent="0">
              <a:buNone/>
            </a:pPr>
            <a:r>
              <a:rPr lang="en-IN" b="1" dirty="0"/>
              <a:t>Processor</a:t>
            </a:r>
          </a:p>
          <a:p>
            <a:r>
              <a:rPr lang="en-IN" dirty="0"/>
              <a:t>The Broadcom </a:t>
            </a:r>
            <a:r>
              <a:rPr lang="en-IN" b="1" dirty="0"/>
              <a:t>BCM2835</a:t>
            </a:r>
            <a:r>
              <a:rPr lang="en-IN" dirty="0"/>
              <a:t> SoC used in the </a:t>
            </a:r>
            <a:r>
              <a:rPr lang="en-IN" b="1" dirty="0"/>
              <a:t>first generation </a:t>
            </a:r>
            <a:r>
              <a:rPr lang="en-IN" dirty="0" err="1"/>
              <a:t>Raspberrypi</a:t>
            </a:r>
            <a:r>
              <a:rPr lang="en-IN" dirty="0"/>
              <a:t>, which includes a 700 MHz ARM 1176JZF-S processor,  Video Core IV  graphics processing unit (GPU) and RAM. </a:t>
            </a:r>
          </a:p>
          <a:p>
            <a:r>
              <a:rPr lang="en-IN" dirty="0"/>
              <a:t>This has a level 1 (L1) cache of 16KB and a level  2 (L2) cache of 128 KB. The level 2 cache is used primarily by the GPU. </a:t>
            </a:r>
          </a:p>
          <a:p>
            <a:r>
              <a:rPr lang="en-IN" dirty="0"/>
              <a:t>The </a:t>
            </a:r>
            <a:r>
              <a:rPr lang="en-IN" b="1" dirty="0" err="1"/>
              <a:t>Raspberrypi</a:t>
            </a:r>
            <a:r>
              <a:rPr lang="en-IN" b="1" dirty="0"/>
              <a:t> 2 </a:t>
            </a:r>
            <a:r>
              <a:rPr lang="en-IN" dirty="0"/>
              <a:t>uses a Broadcom  </a:t>
            </a:r>
            <a:r>
              <a:rPr lang="en-IN" b="1" dirty="0"/>
              <a:t>BCM2836 </a:t>
            </a:r>
            <a:r>
              <a:rPr lang="en-IN" dirty="0"/>
              <a:t>SoC with a 900 MHz 32-bit quad-core ARM cortex A7 processor (as do many  current smart phones), with 256KB shared L2 cache. </a:t>
            </a:r>
          </a:p>
          <a:p>
            <a:r>
              <a:rPr lang="en-IN" dirty="0"/>
              <a:t>The </a:t>
            </a:r>
            <a:r>
              <a:rPr lang="en-IN" b="1" dirty="0"/>
              <a:t>Raspberrypi3</a:t>
            </a:r>
            <a:r>
              <a:rPr lang="en-IN" dirty="0"/>
              <a:t> uses a Broadcom  </a:t>
            </a:r>
            <a:r>
              <a:rPr lang="en-IN" b="1" dirty="0"/>
              <a:t>BCM2837 </a:t>
            </a:r>
            <a:r>
              <a:rPr lang="en-IN" dirty="0"/>
              <a:t>SoC with a 1.2GHz 64-bit quad core ARM Cortex A53 processor, with a 512KB  shared L2 cache. </a:t>
            </a:r>
          </a:p>
          <a:p>
            <a:endParaRPr lang="en-IN" dirty="0"/>
          </a:p>
        </p:txBody>
      </p:sp>
    </p:spTree>
    <p:extLst>
      <p:ext uri="{BB962C8B-B14F-4D97-AF65-F5344CB8AC3E}">
        <p14:creationId xmlns:p14="http://schemas.microsoft.com/office/powerpoint/2010/main" xmlns="" val="4044848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DCE4A0-2253-40FF-9C58-0CAD3FEAD02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5255006C-89FE-4556-B842-7C8F76D78F20}"/>
              </a:ext>
            </a:extLst>
          </p:cNvPr>
          <p:cNvSpPr>
            <a:spLocks noGrp="1"/>
          </p:cNvSpPr>
          <p:nvPr>
            <p:ph sz="quarter" idx="1"/>
          </p:nvPr>
        </p:nvSpPr>
        <p:spPr>
          <a:xfrm>
            <a:off x="457200" y="1340768"/>
            <a:ext cx="8229600" cy="4937760"/>
          </a:xfrm>
        </p:spPr>
        <p:txBody>
          <a:bodyPr>
            <a:normAutofit fontScale="92500"/>
          </a:bodyPr>
          <a:lstStyle/>
          <a:p>
            <a:pPr marL="0" indent="0">
              <a:buNone/>
            </a:pPr>
            <a:r>
              <a:rPr lang="en-IN" b="1" dirty="0"/>
              <a:t>Power Source</a:t>
            </a:r>
          </a:p>
          <a:p>
            <a:r>
              <a:rPr lang="en-IN" dirty="0"/>
              <a:t>The recommended and easiest way to power the </a:t>
            </a:r>
            <a:r>
              <a:rPr lang="en-IN" dirty="0" err="1"/>
              <a:t>Raspberrypi</a:t>
            </a:r>
            <a:r>
              <a:rPr lang="en-IN" dirty="0"/>
              <a:t> is via the Micro  USB port.</a:t>
            </a:r>
          </a:p>
          <a:p>
            <a:r>
              <a:rPr lang="en-IN" dirty="0"/>
              <a:t>The recommended input voltage is 5V, and the recommended  input current is 2A. </a:t>
            </a:r>
          </a:p>
          <a:p>
            <a:r>
              <a:rPr lang="en-IN" dirty="0"/>
              <a:t>Can function on lower current power supplies e.g. 5V @  1A.</a:t>
            </a:r>
          </a:p>
          <a:p>
            <a:r>
              <a:rPr lang="en-IN" dirty="0"/>
              <a:t> Any excessive use of the USB ports or even heavy CPU/GPU loading can cause  the voltage to drop, and instability during use. </a:t>
            </a:r>
          </a:p>
          <a:p>
            <a:r>
              <a:rPr lang="en-IN" dirty="0"/>
              <a:t>The latest versions of the </a:t>
            </a:r>
            <a:r>
              <a:rPr lang="en-IN" dirty="0" err="1"/>
              <a:t>Raspberrypi</a:t>
            </a:r>
            <a:r>
              <a:rPr lang="en-IN" dirty="0"/>
              <a:t> B+/A+/2  have a “low voltage indicator icon” to notify the user if there is a problem with the power. </a:t>
            </a:r>
          </a:p>
          <a:p>
            <a:endParaRPr lang="en-IN" dirty="0"/>
          </a:p>
        </p:txBody>
      </p:sp>
    </p:spTree>
    <p:extLst>
      <p:ext uri="{BB962C8B-B14F-4D97-AF65-F5344CB8AC3E}">
        <p14:creationId xmlns:p14="http://schemas.microsoft.com/office/powerpoint/2010/main" xmlns="" val="250370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15BD31B-7F07-4963-B5B8-B6FCE083F20A}"/>
              </a:ext>
            </a:extLst>
          </p:cNvPr>
          <p:cNvSpPr>
            <a:spLocks noGrp="1"/>
          </p:cNvSpPr>
          <p:nvPr>
            <p:ph sz="quarter" idx="1"/>
          </p:nvPr>
        </p:nvSpPr>
        <p:spPr>
          <a:xfrm>
            <a:off x="457200" y="548680"/>
            <a:ext cx="8229600" cy="5608280"/>
          </a:xfrm>
        </p:spPr>
        <p:txBody>
          <a:bodyPr>
            <a:normAutofit fontScale="92500" lnSpcReduction="20000"/>
          </a:bodyPr>
          <a:lstStyle/>
          <a:p>
            <a:pPr marL="0" indent="0">
              <a:buNone/>
            </a:pPr>
            <a:r>
              <a:rPr lang="en-IN" b="1" dirty="0"/>
              <a:t>SD Card</a:t>
            </a:r>
          </a:p>
          <a:p>
            <a:r>
              <a:rPr lang="en-IN" dirty="0"/>
              <a:t>The Raspberry Pi does not have built in OS and storage. You can plug in an SD card with a </a:t>
            </a:r>
            <a:r>
              <a:rPr lang="en-IN" dirty="0" err="1"/>
              <a:t>linux</a:t>
            </a:r>
            <a:r>
              <a:rPr lang="en-IN" dirty="0"/>
              <a:t> image with SD card slot. Require </a:t>
            </a:r>
            <a:r>
              <a:rPr lang="en-IN" dirty="0" err="1"/>
              <a:t>atleast</a:t>
            </a:r>
            <a:r>
              <a:rPr lang="en-IN" dirty="0"/>
              <a:t> an 8GB SD card for New Out-of-the-Box Software.(NOOBS).</a:t>
            </a:r>
          </a:p>
          <a:p>
            <a:pPr marL="0" indent="0">
              <a:buNone/>
            </a:pPr>
            <a:r>
              <a:rPr lang="en-IN" b="1" dirty="0"/>
              <a:t>GPIO(General Purpose Input Output)</a:t>
            </a:r>
          </a:p>
          <a:p>
            <a:r>
              <a:rPr lang="en-IN" dirty="0"/>
              <a:t>There are four types of pin on Raspberry Pi- true GPIO pins, I2C interface pins, SPI interface pins and serial Rx and Tx pins.</a:t>
            </a:r>
          </a:p>
          <a:p>
            <a:r>
              <a:rPr lang="en-IN" dirty="0"/>
              <a:t>can be controlled  by the client at run time. </a:t>
            </a:r>
          </a:p>
          <a:p>
            <a:pPr marL="0" indent="0">
              <a:buNone/>
            </a:pPr>
            <a:r>
              <a:rPr lang="en-IN" dirty="0"/>
              <a:t>GPIO capabilities may include:  </a:t>
            </a:r>
          </a:p>
          <a:p>
            <a:r>
              <a:rPr lang="en-IN" dirty="0"/>
              <a:t>GPIO pins can be designed to be input or output </a:t>
            </a:r>
          </a:p>
          <a:p>
            <a:r>
              <a:rPr lang="en-IN" dirty="0"/>
              <a:t>GPIO pins can be empowered/crippled </a:t>
            </a:r>
          </a:p>
          <a:p>
            <a:r>
              <a:rPr lang="en-IN" dirty="0"/>
              <a:t>Input values are meaningful (normally high=1, low=0).</a:t>
            </a:r>
          </a:p>
          <a:p>
            <a:r>
              <a:rPr lang="en-IN" dirty="0"/>
              <a:t> output values are writable/meaningful</a:t>
            </a:r>
          </a:p>
          <a:p>
            <a:r>
              <a:rPr lang="en-IN" dirty="0"/>
              <a:t> Input values can frequently be utilized as IRQs.</a:t>
            </a:r>
          </a:p>
          <a:p>
            <a:endParaRPr lang="en-IN" dirty="0"/>
          </a:p>
          <a:p>
            <a:pPr marL="0" indent="0">
              <a:buNone/>
            </a:pPr>
            <a:endParaRPr lang="en-IN" dirty="0"/>
          </a:p>
        </p:txBody>
      </p:sp>
    </p:spTree>
    <p:extLst>
      <p:ext uri="{BB962C8B-B14F-4D97-AF65-F5344CB8AC3E}">
        <p14:creationId xmlns:p14="http://schemas.microsoft.com/office/powerpoint/2010/main" xmlns="" val="504743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F9600B1-13A4-4452-A75C-8789447C1A1B}"/>
              </a:ext>
            </a:extLst>
          </p:cNvPr>
          <p:cNvSpPr>
            <a:spLocks noGrp="1"/>
          </p:cNvSpPr>
          <p:nvPr>
            <p:ph sz="quarter" idx="1"/>
          </p:nvPr>
        </p:nvSpPr>
        <p:spPr>
          <a:xfrm>
            <a:off x="457200" y="260648"/>
            <a:ext cx="8229600" cy="5536272"/>
          </a:xfrm>
        </p:spPr>
        <p:txBody>
          <a:bodyPr>
            <a:normAutofit/>
          </a:bodyPr>
          <a:lstStyle/>
          <a:p>
            <a:pPr fontAlgn="base"/>
            <a:r>
              <a:rPr lang="en-IN" dirty="0"/>
              <a:t>The </a:t>
            </a:r>
            <a:r>
              <a:rPr lang="en-IN" b="1" dirty="0"/>
              <a:t>GPIO.BOARD</a:t>
            </a:r>
            <a:r>
              <a:rPr lang="en-IN" dirty="0"/>
              <a:t> option specifies that you are referring to the pins by the number of the pin the plug - </a:t>
            </a:r>
            <a:r>
              <a:rPr lang="en-IN" dirty="0" err="1"/>
              <a:t>i.e</a:t>
            </a:r>
            <a:r>
              <a:rPr lang="en-IN" dirty="0"/>
              <a:t> the numbers printed on the board (e.g. P1) and in the middle of the diagrams below.</a:t>
            </a:r>
          </a:p>
          <a:p>
            <a:pPr fontAlgn="base"/>
            <a:r>
              <a:rPr lang="en-IN" dirty="0"/>
              <a:t>The </a:t>
            </a:r>
            <a:r>
              <a:rPr lang="en-IN" b="1" dirty="0"/>
              <a:t>GPIO.BCM</a:t>
            </a:r>
            <a:r>
              <a:rPr lang="en-IN" dirty="0"/>
              <a:t> option means that you are referring to the pins by the "Broadcom SOC channel" number, these are the numbers after "GPIO" in the green rectangles around the outside</a:t>
            </a:r>
          </a:p>
          <a:p>
            <a:endParaRPr lang="en-IN" dirty="0"/>
          </a:p>
          <a:p>
            <a:endParaRPr lang="en-IN" dirty="0"/>
          </a:p>
        </p:txBody>
      </p:sp>
      <p:pic>
        <p:nvPicPr>
          <p:cNvPr id="4" name="Picture 3">
            <a:extLst>
              <a:ext uri="{FF2B5EF4-FFF2-40B4-BE49-F238E27FC236}">
                <a16:creationId xmlns:a16="http://schemas.microsoft.com/office/drawing/2014/main" xmlns="" id="{16ABD426-397F-47CD-BDF2-D943383B75F8}"/>
              </a:ext>
            </a:extLst>
          </p:cNvPr>
          <p:cNvPicPr>
            <a:picLocks noChangeAspect="1"/>
          </p:cNvPicPr>
          <p:nvPr/>
        </p:nvPicPr>
        <p:blipFill>
          <a:blip r:embed="rId2"/>
          <a:stretch>
            <a:fillRect/>
          </a:stretch>
        </p:blipFill>
        <p:spPr>
          <a:xfrm>
            <a:off x="1475656" y="3454102"/>
            <a:ext cx="5924550" cy="3143250"/>
          </a:xfrm>
          <a:prstGeom prst="rect">
            <a:avLst/>
          </a:prstGeom>
        </p:spPr>
      </p:pic>
    </p:spTree>
    <p:extLst>
      <p:ext uri="{BB962C8B-B14F-4D97-AF65-F5344CB8AC3E}">
        <p14:creationId xmlns:p14="http://schemas.microsoft.com/office/powerpoint/2010/main" xmlns="" val="2355312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6B57E3-959E-4637-B492-174BDA0D123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917D68CF-7B47-467E-B477-61FF54CDD8F9}"/>
              </a:ext>
            </a:extLst>
          </p:cNvPr>
          <p:cNvSpPr>
            <a:spLocks noGrp="1"/>
          </p:cNvSpPr>
          <p:nvPr>
            <p:ph sz="quarter" idx="1"/>
          </p:nvPr>
        </p:nvSpPr>
        <p:spPr/>
        <p:txBody>
          <a:bodyPr>
            <a:normAutofit fontScale="92500" lnSpcReduction="10000"/>
          </a:bodyPr>
          <a:lstStyle/>
          <a:p>
            <a:pPr marL="0" indent="0">
              <a:buNone/>
            </a:pPr>
            <a:r>
              <a:rPr lang="en-IN" b="1" dirty="0"/>
              <a:t>DSI Display X</a:t>
            </a:r>
          </a:p>
          <a:p>
            <a:r>
              <a:rPr lang="en-IN" dirty="0" err="1"/>
              <a:t>Raspberrypi</a:t>
            </a:r>
            <a:r>
              <a:rPr lang="en-IN" dirty="0"/>
              <a:t> Connector S2 is a display serial interface (DSI) for  connecting a liquid crystal display (LCD) panel using a 15-pin ribbon cable. </a:t>
            </a:r>
          </a:p>
          <a:p>
            <a:r>
              <a:rPr lang="en-IN" dirty="0"/>
              <a:t>The mobile  industry processor interface (MIPI) inside the Broadcom BCM2835 IC feeds graphics data directly to the display panel through this connector.</a:t>
            </a:r>
          </a:p>
          <a:p>
            <a:pPr marL="0" indent="0">
              <a:buNone/>
            </a:pPr>
            <a:r>
              <a:rPr lang="en-IN" b="1" dirty="0"/>
              <a:t>Audio Jack</a:t>
            </a:r>
          </a:p>
          <a:p>
            <a:r>
              <a:rPr lang="en-IN" dirty="0"/>
              <a:t>A standard 3.5 mm TRS connector is accessible on the </a:t>
            </a:r>
            <a:r>
              <a:rPr lang="en-IN" dirty="0" err="1"/>
              <a:t>RPi</a:t>
            </a:r>
            <a:r>
              <a:rPr lang="en-IN" dirty="0"/>
              <a:t> for stereo sound.</a:t>
            </a:r>
          </a:p>
          <a:p>
            <a:r>
              <a:rPr lang="en-IN" dirty="0"/>
              <a:t> Any earphone or 3.5mm sound link can be associated straightforwardly. </a:t>
            </a:r>
          </a:p>
          <a:p>
            <a:r>
              <a:rPr lang="en-IN" dirty="0"/>
              <a:t>USB mics or USB sound  cards can be utilized. </a:t>
            </a:r>
          </a:p>
          <a:p>
            <a:endParaRPr lang="en-IN" dirty="0"/>
          </a:p>
        </p:txBody>
      </p:sp>
    </p:spTree>
    <p:extLst>
      <p:ext uri="{BB962C8B-B14F-4D97-AF65-F5344CB8AC3E}">
        <p14:creationId xmlns:p14="http://schemas.microsoft.com/office/powerpoint/2010/main" xmlns="" val="4141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B7B599-8FB0-4595-9A3C-C45599B046A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FE85A58A-48F7-42DD-BD59-30294292F8E4}"/>
              </a:ext>
            </a:extLst>
          </p:cNvPr>
          <p:cNvSpPr>
            <a:spLocks noGrp="1"/>
          </p:cNvSpPr>
          <p:nvPr>
            <p:ph sz="quarter" idx="1"/>
          </p:nvPr>
        </p:nvSpPr>
        <p:spPr/>
        <p:txBody>
          <a:bodyPr/>
          <a:lstStyle/>
          <a:p>
            <a:pPr marL="0" indent="0">
              <a:buNone/>
            </a:pPr>
            <a:r>
              <a:rPr lang="en-IN" dirty="0"/>
              <a:t>Status LED</a:t>
            </a:r>
          </a:p>
          <a:p>
            <a:r>
              <a:rPr lang="en-IN" dirty="0"/>
              <a:t>ACT- SD card Access</a:t>
            </a:r>
          </a:p>
          <a:p>
            <a:r>
              <a:rPr lang="en-IN" dirty="0"/>
              <a:t>PWR- 3.3 V power is present</a:t>
            </a:r>
          </a:p>
          <a:p>
            <a:r>
              <a:rPr lang="en-IN" dirty="0"/>
              <a:t>FDX- Full duplex LAN connected</a:t>
            </a:r>
          </a:p>
          <a:p>
            <a:r>
              <a:rPr lang="en-IN" dirty="0"/>
              <a:t>LNK –Link/Network Activity</a:t>
            </a:r>
          </a:p>
          <a:p>
            <a:r>
              <a:rPr lang="en-IN" dirty="0"/>
              <a:t>100- 100Mbit LAN connected</a:t>
            </a:r>
          </a:p>
        </p:txBody>
      </p:sp>
    </p:spTree>
    <p:extLst>
      <p:ext uri="{BB962C8B-B14F-4D97-AF65-F5344CB8AC3E}">
        <p14:creationId xmlns:p14="http://schemas.microsoft.com/office/powerpoint/2010/main" xmlns="" val="1432082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F71FA0-8326-4EF5-BC5F-12653724FF6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4E01D234-00D9-4B67-91C3-4C76D922721F}"/>
              </a:ext>
            </a:extLst>
          </p:cNvPr>
          <p:cNvSpPr>
            <a:spLocks noGrp="1"/>
          </p:cNvSpPr>
          <p:nvPr>
            <p:ph sz="quarter" idx="1"/>
          </p:nvPr>
        </p:nvSpPr>
        <p:spPr/>
        <p:txBody>
          <a:bodyPr>
            <a:normAutofit fontScale="77500" lnSpcReduction="20000"/>
          </a:bodyPr>
          <a:lstStyle/>
          <a:p>
            <a:pPr marL="0" indent="0">
              <a:buNone/>
            </a:pPr>
            <a:r>
              <a:rPr lang="en-IN" b="1" dirty="0"/>
              <a:t>Status LEDs</a:t>
            </a:r>
          </a:p>
          <a:p>
            <a:r>
              <a:rPr lang="en-IN" dirty="0"/>
              <a:t>There are 5 status LEDs on the </a:t>
            </a:r>
            <a:r>
              <a:rPr lang="en-IN" dirty="0" err="1"/>
              <a:t>RPi</a:t>
            </a:r>
            <a:r>
              <a:rPr lang="en-IN" dirty="0"/>
              <a:t> that demonstrate the status:</a:t>
            </a:r>
          </a:p>
          <a:p>
            <a:endParaRPr lang="en-IN" dirty="0"/>
          </a:p>
          <a:p>
            <a:r>
              <a:rPr lang="en-IN" dirty="0"/>
              <a:t>― OK - </a:t>
            </a:r>
            <a:r>
              <a:rPr lang="en-IN" dirty="0" err="1"/>
              <a:t>SDCard</a:t>
            </a:r>
            <a:r>
              <a:rPr lang="en-IN" dirty="0"/>
              <a:t> Access (by means of GPIO16) - named as “OK” on Model B Rev1.0  sheets and “ACT” on Model B Rev2.0 and Model A sheets . </a:t>
            </a:r>
          </a:p>
          <a:p>
            <a:r>
              <a:rPr lang="en-IN" dirty="0"/>
              <a:t>― POWER - 3.3 V Power - named as “PWR” on all the boards  </a:t>
            </a:r>
          </a:p>
          <a:p>
            <a:r>
              <a:rPr lang="en-IN" dirty="0"/>
              <a:t>― FDX - Full Duplex (LAN) (Model B) - marked as “FDX” on all the boards </a:t>
            </a:r>
          </a:p>
          <a:p>
            <a:r>
              <a:rPr lang="en-IN" dirty="0"/>
              <a:t> ― LNK - Link/Activity (LAN) (Model B) - marked as “LNK” on all the boards </a:t>
            </a:r>
          </a:p>
          <a:p>
            <a:r>
              <a:rPr lang="en-IN" dirty="0"/>
              <a:t> ― 10M/100 - 10/100Mbit (LAN) (Model B) - named  as “10M” on Model B  Rev1.0 boards and “100” on Model B Rev2.0 and Model A boards USB Ports.  </a:t>
            </a:r>
          </a:p>
          <a:p>
            <a:r>
              <a:rPr lang="en-IN" dirty="0"/>
              <a:t>There is 1 port on Model A, 2 on Model B and 4 on Model B+ operates at a current </a:t>
            </a:r>
            <a:r>
              <a:rPr lang="en-IN" dirty="0" err="1"/>
              <a:t>upto</a:t>
            </a:r>
            <a:r>
              <a:rPr lang="en-IN" dirty="0"/>
              <a:t>  100mA.  </a:t>
            </a:r>
          </a:p>
          <a:p>
            <a:r>
              <a:rPr lang="en-IN" dirty="0"/>
              <a:t>An external USB powered hub is required to draw current more than 100mA. </a:t>
            </a:r>
          </a:p>
          <a:p>
            <a:endParaRPr lang="en-IN" dirty="0"/>
          </a:p>
        </p:txBody>
      </p:sp>
    </p:spTree>
    <p:extLst>
      <p:ext uri="{BB962C8B-B14F-4D97-AF65-F5344CB8AC3E}">
        <p14:creationId xmlns:p14="http://schemas.microsoft.com/office/powerpoint/2010/main" xmlns="" val="107420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a:t>
            </a:r>
            <a:r>
              <a:rPr lang="en-US" dirty="0"/>
              <a:t>Introduction to </a:t>
            </a:r>
            <a:r>
              <a:rPr lang="en-US" dirty="0" err="1"/>
              <a:t>RaspberryPi</a:t>
            </a:r>
            <a:endParaRPr lang="en-US" dirty="0"/>
          </a:p>
        </p:txBody>
      </p:sp>
      <p:sp>
        <p:nvSpPr>
          <p:cNvPr id="3" name="Content Placeholder 2"/>
          <p:cNvSpPr>
            <a:spLocks noGrp="1"/>
          </p:cNvSpPr>
          <p:nvPr>
            <p:ph sz="quarter" idx="1"/>
          </p:nvPr>
        </p:nvSpPr>
        <p:spPr/>
        <p:txBody>
          <a:bodyPr>
            <a:normAutofit/>
          </a:bodyPr>
          <a:lstStyle/>
          <a:p>
            <a:pPr algn="just"/>
            <a:r>
              <a:rPr lang="en-IN" dirty="0"/>
              <a:t>The </a:t>
            </a:r>
            <a:r>
              <a:rPr lang="en-IN" dirty="0" err="1"/>
              <a:t>Raspberrypi</a:t>
            </a:r>
            <a:r>
              <a:rPr lang="en-IN" dirty="0"/>
              <a:t> is a series of credit card sized single-board computers developed in the United  Kingdom by the </a:t>
            </a:r>
            <a:r>
              <a:rPr lang="en-IN" dirty="0" err="1"/>
              <a:t>Raspberrypi</a:t>
            </a:r>
            <a:r>
              <a:rPr lang="en-IN" dirty="0"/>
              <a:t> Foundation.</a:t>
            </a:r>
          </a:p>
          <a:p>
            <a:pPr algn="just"/>
            <a:r>
              <a:rPr lang="en-IN" dirty="0"/>
              <a:t>To promote the teaching of basic computer science in  schools and developing countries.</a:t>
            </a:r>
          </a:p>
          <a:p>
            <a:pPr algn="just"/>
            <a:r>
              <a:rPr lang="en-IN" dirty="0"/>
              <a:t>Accessories such as keyboard and mouse are not  included</a:t>
            </a:r>
          </a:p>
          <a:p>
            <a:pPr algn="just"/>
            <a:endParaRPr lang="en-IN" dirty="0"/>
          </a:p>
          <a:p>
            <a:pPr algn="just"/>
            <a:endParaRPr lang="en-IN" dirty="0"/>
          </a:p>
          <a:p>
            <a:pPr algn="just"/>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9331E8-B1CB-4923-AF4E-3F5DA3B0FBB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389A2A47-A698-4DC8-9AC2-C1CDEFCBB048}"/>
              </a:ext>
            </a:extLst>
          </p:cNvPr>
          <p:cNvSpPr>
            <a:spLocks noGrp="1"/>
          </p:cNvSpPr>
          <p:nvPr>
            <p:ph sz="quarter" idx="1"/>
          </p:nvPr>
        </p:nvSpPr>
        <p:spPr/>
        <p:txBody>
          <a:bodyPr>
            <a:normAutofit/>
          </a:bodyPr>
          <a:lstStyle/>
          <a:p>
            <a:pPr marL="0" indent="0">
              <a:buNone/>
            </a:pPr>
            <a:r>
              <a:rPr lang="en-IN" b="1" dirty="0"/>
              <a:t>Ethernet port: </a:t>
            </a:r>
          </a:p>
          <a:p>
            <a:r>
              <a:rPr lang="en-IN" dirty="0"/>
              <a:t>Ethernet port is accessible on Model B and B+.  Comes with RJ45 Ethernet ports. You can connect to ethernet port or </a:t>
            </a:r>
            <a:r>
              <a:rPr lang="en-IN" dirty="0" err="1"/>
              <a:t>WiFi</a:t>
            </a:r>
            <a:r>
              <a:rPr lang="en-IN" dirty="0"/>
              <a:t> to provide internet connectivity. The Ethernet ports are  controlled by Microchip LAN9512 LAN controller chip.  </a:t>
            </a:r>
          </a:p>
          <a:p>
            <a:pPr marL="0" indent="0">
              <a:buNone/>
            </a:pPr>
            <a:r>
              <a:rPr lang="en-IN" dirty="0"/>
              <a:t> </a:t>
            </a:r>
            <a:r>
              <a:rPr lang="en-IN" b="1" dirty="0"/>
              <a:t>CSI connector (CSI)</a:t>
            </a:r>
          </a:p>
          <a:p>
            <a:r>
              <a:rPr lang="en-IN" dirty="0"/>
              <a:t> Camera Serial Interface is a serial interface outlined by MIPI (Mobile  Industry Processor Interface) organization.</a:t>
            </a:r>
          </a:p>
          <a:p>
            <a:r>
              <a:rPr lang="en-IN" dirty="0"/>
              <a:t>CSI interface can be used to connect Camera module to Raspberry Pi.</a:t>
            </a:r>
          </a:p>
        </p:txBody>
      </p:sp>
    </p:spTree>
    <p:extLst>
      <p:ext uri="{BB962C8B-B14F-4D97-AF65-F5344CB8AC3E}">
        <p14:creationId xmlns:p14="http://schemas.microsoft.com/office/powerpoint/2010/main" xmlns="" val="4096436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C60EF5-DBCE-49EA-962D-190CA9A1D2F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D2BBF465-8148-4968-B792-C819E77F9509}"/>
              </a:ext>
            </a:extLst>
          </p:cNvPr>
          <p:cNvSpPr>
            <a:spLocks noGrp="1"/>
          </p:cNvSpPr>
          <p:nvPr>
            <p:ph sz="quarter" idx="1"/>
          </p:nvPr>
        </p:nvSpPr>
        <p:spPr/>
        <p:txBody>
          <a:bodyPr>
            <a:normAutofit/>
          </a:bodyPr>
          <a:lstStyle/>
          <a:p>
            <a:pPr marL="0" indent="0">
              <a:buNone/>
            </a:pPr>
            <a:r>
              <a:rPr lang="en-IN" b="1" dirty="0"/>
              <a:t>JTAG headers: (Joint Test Action Group)</a:t>
            </a:r>
          </a:p>
          <a:p>
            <a:r>
              <a:rPr lang="en-IN" dirty="0"/>
              <a:t>is an industry standard for verifying designs and testing printed circuit boards after manufacture. </a:t>
            </a:r>
          </a:p>
          <a:p>
            <a:pPr marL="0" indent="0">
              <a:buNone/>
            </a:pPr>
            <a:r>
              <a:rPr lang="en-IN" dirty="0"/>
              <a:t> </a:t>
            </a:r>
            <a:r>
              <a:rPr lang="en-IN" b="1" dirty="0"/>
              <a:t>HDMI: </a:t>
            </a:r>
          </a:p>
          <a:p>
            <a:r>
              <a:rPr lang="en-IN" dirty="0"/>
              <a:t>HDMI port provides both video and audio output. You can connect the Raspberry Pi to a monitor using an HDMI cable</a:t>
            </a:r>
          </a:p>
          <a:p>
            <a:endParaRPr lang="en-IN" dirty="0"/>
          </a:p>
        </p:txBody>
      </p:sp>
    </p:spTree>
    <p:extLst>
      <p:ext uri="{BB962C8B-B14F-4D97-AF65-F5344CB8AC3E}">
        <p14:creationId xmlns:p14="http://schemas.microsoft.com/office/powerpoint/2010/main" xmlns="" val="2840170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7EF92F-596A-4498-A5C3-02BE1CB3992C}"/>
              </a:ext>
            </a:extLst>
          </p:cNvPr>
          <p:cNvSpPr>
            <a:spLocks noGrp="1"/>
          </p:cNvSpPr>
          <p:nvPr>
            <p:ph type="title"/>
          </p:nvPr>
        </p:nvSpPr>
        <p:spPr/>
        <p:txBody>
          <a:bodyPr>
            <a:normAutofit fontScale="90000"/>
          </a:bodyPr>
          <a:lstStyle/>
          <a:p>
            <a:r>
              <a:rPr lang="en-IN" dirty="0"/>
              <a:t/>
            </a:r>
            <a:br>
              <a:rPr lang="en-IN" dirty="0"/>
            </a:br>
            <a:r>
              <a:rPr lang="en-IN" dirty="0"/>
              <a:t/>
            </a:r>
            <a:br>
              <a:rPr lang="en-IN" dirty="0"/>
            </a:br>
            <a:r>
              <a:rPr lang="en-IN" dirty="0"/>
              <a:t/>
            </a:r>
            <a:br>
              <a:rPr lang="en-IN" dirty="0"/>
            </a:br>
            <a:r>
              <a:rPr lang="en-IN" dirty="0"/>
              <a:t/>
            </a:r>
            <a:br>
              <a:rPr lang="en-IN" dirty="0"/>
            </a:br>
            <a:r>
              <a:rPr lang="en-IN" dirty="0"/>
              <a:t>Description of System on Chip (SoC)</a:t>
            </a:r>
          </a:p>
        </p:txBody>
      </p:sp>
      <p:sp>
        <p:nvSpPr>
          <p:cNvPr id="3" name="Content Placeholder 2">
            <a:extLst>
              <a:ext uri="{FF2B5EF4-FFF2-40B4-BE49-F238E27FC236}">
                <a16:creationId xmlns:a16="http://schemas.microsoft.com/office/drawing/2014/main" xmlns="" id="{679993A9-398B-4462-847E-A77CC9720852}"/>
              </a:ext>
            </a:extLst>
          </p:cNvPr>
          <p:cNvSpPr>
            <a:spLocks noGrp="1"/>
          </p:cNvSpPr>
          <p:nvPr>
            <p:ph sz="quarter" idx="1"/>
          </p:nvPr>
        </p:nvSpPr>
        <p:spPr/>
        <p:txBody>
          <a:bodyPr>
            <a:normAutofit/>
          </a:bodyPr>
          <a:lstStyle/>
          <a:p>
            <a:r>
              <a:rPr lang="en-IN" dirty="0"/>
              <a:t>An integrated circuit (also known as a "chip") that integrates all or most components of a computer or other electronic system. </a:t>
            </a:r>
          </a:p>
          <a:p>
            <a:r>
              <a:rPr lang="en-IN" dirty="0"/>
              <a:t>These components almost always include a </a:t>
            </a:r>
            <a:r>
              <a:rPr lang="en-IN" dirty="0">
                <a:hlinkClick r:id="rId2" tooltip="Central processing unit"/>
              </a:rPr>
              <a:t>central processing unit</a:t>
            </a:r>
            <a:r>
              <a:rPr lang="en-IN" dirty="0"/>
              <a:t> (CPU), </a:t>
            </a:r>
            <a:r>
              <a:rPr lang="en-IN" dirty="0">
                <a:hlinkClick r:id="rId3" tooltip="Computer memory"/>
              </a:rPr>
              <a:t>memory</a:t>
            </a:r>
            <a:r>
              <a:rPr lang="en-IN" dirty="0"/>
              <a:t>, </a:t>
            </a:r>
            <a:r>
              <a:rPr lang="en-IN" dirty="0">
                <a:hlinkClick r:id="rId4" tooltip="Input/output"/>
              </a:rPr>
              <a:t>input/output</a:t>
            </a:r>
            <a:r>
              <a:rPr lang="en-IN" dirty="0"/>
              <a:t> ports and </a:t>
            </a:r>
            <a:r>
              <a:rPr lang="en-IN" dirty="0">
                <a:hlinkClick r:id="rId5" tooltip="Computer data storage"/>
              </a:rPr>
              <a:t>secondary storage</a:t>
            </a:r>
            <a:r>
              <a:rPr lang="en-IN" dirty="0"/>
              <a:t> – all on a single </a:t>
            </a:r>
            <a:r>
              <a:rPr lang="en-IN" dirty="0">
                <a:hlinkClick r:id="rId6" tooltip="Wafer (electronics)"/>
              </a:rPr>
              <a:t>substrate</a:t>
            </a:r>
            <a:r>
              <a:rPr lang="en-IN" dirty="0"/>
              <a:t> or microchip, the size of a coin</a:t>
            </a:r>
          </a:p>
          <a:p>
            <a:r>
              <a:rPr lang="en-IN" dirty="0"/>
              <a:t>SoCs are exceptionally regular in the portable gadgets because of low power utilization.  </a:t>
            </a:r>
          </a:p>
        </p:txBody>
      </p:sp>
    </p:spTree>
    <p:extLst>
      <p:ext uri="{BB962C8B-B14F-4D97-AF65-F5344CB8AC3E}">
        <p14:creationId xmlns:p14="http://schemas.microsoft.com/office/powerpoint/2010/main" xmlns="" val="3961907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6CB10-6455-4A60-BBB9-3B4762B2EFF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548E5EBC-D3B4-473E-9A8E-704CF400DB32}"/>
              </a:ext>
            </a:extLst>
          </p:cNvPr>
          <p:cNvSpPr>
            <a:spLocks noGrp="1"/>
          </p:cNvSpPr>
          <p:nvPr>
            <p:ph sz="quarter" idx="1"/>
          </p:nvPr>
        </p:nvSpPr>
        <p:spPr/>
        <p:txBody>
          <a:bodyPr>
            <a:normAutofit fontScale="92500" lnSpcReduction="20000"/>
          </a:bodyPr>
          <a:lstStyle/>
          <a:p>
            <a:pPr marL="0" indent="0">
              <a:buNone/>
            </a:pPr>
            <a:r>
              <a:rPr lang="en-IN" b="1" dirty="0"/>
              <a:t>An SoC comprises of: </a:t>
            </a:r>
          </a:p>
          <a:p>
            <a:r>
              <a:rPr lang="en-IN" dirty="0"/>
              <a:t>Processor cores can be a microcontroller, microprocessor  digital signal processor (DSP) or application-specific instruction set processor (ASIP).  </a:t>
            </a:r>
            <a:r>
              <a:rPr lang="en-IN" dirty="0">
                <a:hlinkClick r:id="rId2" tooltip="Multi-processor system-on-chip"/>
              </a:rPr>
              <a:t>Multiprocessor SoCs</a:t>
            </a:r>
            <a:r>
              <a:rPr lang="en-IN" dirty="0"/>
              <a:t> have more than one processor core .</a:t>
            </a:r>
          </a:p>
          <a:p>
            <a:r>
              <a:rPr lang="en-IN" dirty="0"/>
              <a:t>SoC include choice of ROM, RAM, EEPROM and flash memory.</a:t>
            </a:r>
          </a:p>
          <a:p>
            <a:r>
              <a:rPr lang="en-IN" dirty="0"/>
              <a:t>SoCs require </a:t>
            </a:r>
            <a:r>
              <a:rPr lang="en-IN" dirty="0">
                <a:hlinkClick r:id="rId3" tooltip="Clock generator">
                  <a:extLst>
                    <a:ext uri="{A12FA001-AC4F-418D-AE19-62706E023703}">
                      <ahyp:hlinkClr xmlns:ahyp="http://schemas.microsoft.com/office/drawing/2018/hyperlinkcolor" xmlns="" val="tx"/>
                    </a:ext>
                  </a:extLst>
                </a:hlinkClick>
              </a:rPr>
              <a:t>timing sources</a:t>
            </a:r>
            <a:r>
              <a:rPr lang="en-IN" dirty="0"/>
              <a:t> to generate </a:t>
            </a:r>
            <a:r>
              <a:rPr lang="en-IN" dirty="0">
                <a:hlinkClick r:id="rId4" tooltip="Clock signal">
                  <a:extLst>
                    <a:ext uri="{A12FA001-AC4F-418D-AE19-62706E023703}">
                      <ahyp:hlinkClr xmlns:ahyp="http://schemas.microsoft.com/office/drawing/2018/hyperlinkcolor" xmlns="" val="tx"/>
                    </a:ext>
                  </a:extLst>
                </a:hlinkClick>
              </a:rPr>
              <a:t>clock signals</a:t>
            </a:r>
            <a:r>
              <a:rPr lang="en-IN" dirty="0"/>
              <a:t>, </a:t>
            </a:r>
          </a:p>
          <a:p>
            <a:r>
              <a:rPr lang="en-IN" dirty="0"/>
              <a:t>System-on-chip </a:t>
            </a:r>
            <a:r>
              <a:rPr lang="en-IN" dirty="0">
                <a:hlinkClick r:id="rId5" tooltip="Peripheral">
                  <a:extLst>
                    <a:ext uri="{A12FA001-AC4F-418D-AE19-62706E023703}">
                      <ahyp:hlinkClr xmlns:ahyp="http://schemas.microsoft.com/office/drawing/2018/hyperlinkcolor" xmlns="" val="tx"/>
                    </a:ext>
                  </a:extLst>
                </a:hlinkClick>
              </a:rPr>
              <a:t>peripherals</a:t>
            </a:r>
            <a:r>
              <a:rPr lang="en-IN" dirty="0"/>
              <a:t> including </a:t>
            </a:r>
            <a:r>
              <a:rPr lang="en-IN" dirty="0">
                <a:hlinkClick r:id="rId6" tooltip="Counter (digital)">
                  <a:extLst>
                    <a:ext uri="{A12FA001-AC4F-418D-AE19-62706E023703}">
                      <ahyp:hlinkClr xmlns:ahyp="http://schemas.microsoft.com/office/drawing/2018/hyperlinkcolor" xmlns="" val="tx"/>
                    </a:ext>
                  </a:extLst>
                </a:hlinkClick>
              </a:rPr>
              <a:t>counter</a:t>
            </a:r>
            <a:r>
              <a:rPr lang="en-IN" dirty="0"/>
              <a:t>-timers, real-time </a:t>
            </a:r>
            <a:r>
              <a:rPr lang="en-IN" dirty="0">
                <a:hlinkClick r:id="rId7" tooltip="Timer">
                  <a:extLst>
                    <a:ext uri="{A12FA001-AC4F-418D-AE19-62706E023703}">
                      <ahyp:hlinkClr xmlns:ahyp="http://schemas.microsoft.com/office/drawing/2018/hyperlinkcolor" xmlns="" val="tx"/>
                    </a:ext>
                  </a:extLst>
                </a:hlinkClick>
              </a:rPr>
              <a:t>timers</a:t>
            </a:r>
            <a:r>
              <a:rPr lang="en-IN" dirty="0"/>
              <a:t> and </a:t>
            </a:r>
            <a:r>
              <a:rPr lang="en-IN" dirty="0">
                <a:hlinkClick r:id="rId8" tooltip="Power-on reset">
                  <a:extLst>
                    <a:ext uri="{A12FA001-AC4F-418D-AE19-62706E023703}">
                      <ahyp:hlinkClr xmlns:ahyp="http://schemas.microsoft.com/office/drawing/2018/hyperlinkcolor" xmlns="" val="tx"/>
                    </a:ext>
                  </a:extLst>
                </a:hlinkClick>
              </a:rPr>
              <a:t>power-on reset</a:t>
            </a:r>
            <a:r>
              <a:rPr lang="en-IN" dirty="0"/>
              <a:t> generators.</a:t>
            </a:r>
          </a:p>
          <a:p>
            <a:r>
              <a:rPr lang="en-IN" dirty="0"/>
              <a:t>External interfaces-for example, USB, FireWire, Ethernet,  USART, SPI.</a:t>
            </a:r>
          </a:p>
          <a:p>
            <a:r>
              <a:rPr lang="en-IN" dirty="0"/>
              <a:t>Simple interfaces including ADCs and DACs.</a:t>
            </a:r>
          </a:p>
          <a:p>
            <a:r>
              <a:rPr lang="en-IN" dirty="0"/>
              <a:t>SoCs also include </a:t>
            </a:r>
            <a:r>
              <a:rPr lang="en-IN" dirty="0">
                <a:hlinkClick r:id="rId9" tooltip="Voltage regulator">
                  <a:extLst>
                    <a:ext uri="{A12FA001-AC4F-418D-AE19-62706E023703}">
                      <ahyp:hlinkClr xmlns:ahyp="http://schemas.microsoft.com/office/drawing/2018/hyperlinkcolor" xmlns="" val="tx"/>
                    </a:ext>
                  </a:extLst>
                </a:hlinkClick>
              </a:rPr>
              <a:t>voltage regulators</a:t>
            </a:r>
            <a:r>
              <a:rPr lang="en-IN" dirty="0"/>
              <a:t> and </a:t>
            </a:r>
            <a:r>
              <a:rPr lang="en-IN" dirty="0">
                <a:hlinkClick r:id="rId10" tooltip="Power management">
                  <a:extLst>
                    <a:ext uri="{A12FA001-AC4F-418D-AE19-62706E023703}">
                      <ahyp:hlinkClr xmlns:ahyp="http://schemas.microsoft.com/office/drawing/2018/hyperlinkcolor" xmlns="" val="tx"/>
                    </a:ext>
                  </a:extLst>
                </a:hlinkClick>
              </a:rPr>
              <a:t>power management</a:t>
            </a:r>
            <a:r>
              <a:rPr lang="en-IN" dirty="0"/>
              <a:t> circuits.</a:t>
            </a:r>
          </a:p>
          <a:p>
            <a:endParaRPr lang="en-IN" dirty="0"/>
          </a:p>
        </p:txBody>
      </p:sp>
    </p:spTree>
    <p:extLst>
      <p:ext uri="{BB962C8B-B14F-4D97-AF65-F5344CB8AC3E}">
        <p14:creationId xmlns:p14="http://schemas.microsoft.com/office/powerpoint/2010/main" xmlns="" val="1599963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B5E41C-5E48-4898-84E9-F84860BBC0D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6DA917DD-26ED-47F0-B2AB-F5440C23C4AF}"/>
              </a:ext>
            </a:extLst>
          </p:cNvPr>
          <p:cNvSpPr>
            <a:spLocks noGrp="1"/>
          </p:cNvSpPr>
          <p:nvPr>
            <p:ph sz="quarter" idx="1"/>
          </p:nvPr>
        </p:nvSpPr>
        <p:spPr/>
        <p:txBody>
          <a:bodyPr/>
          <a:lstStyle/>
          <a:p>
            <a:pPr marL="0" indent="0">
              <a:buNone/>
            </a:pPr>
            <a:r>
              <a:rPr lang="en-IN" dirty="0"/>
              <a:t>Accessories:</a:t>
            </a:r>
          </a:p>
          <a:p>
            <a:r>
              <a:rPr lang="en-IN" dirty="0"/>
              <a:t>Camera</a:t>
            </a:r>
          </a:p>
          <a:p>
            <a:r>
              <a:rPr lang="en-IN" dirty="0" err="1"/>
              <a:t>Gertboard</a:t>
            </a:r>
            <a:endParaRPr lang="en-IN" dirty="0"/>
          </a:p>
          <a:p>
            <a:r>
              <a:rPr lang="en-IN" dirty="0"/>
              <a:t>USB Hub</a:t>
            </a:r>
          </a:p>
        </p:txBody>
      </p:sp>
    </p:spTree>
    <p:extLst>
      <p:ext uri="{BB962C8B-B14F-4D97-AF65-F5344CB8AC3E}">
        <p14:creationId xmlns:p14="http://schemas.microsoft.com/office/powerpoint/2010/main" xmlns="" val="1001968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B671E8-8544-4001-8B77-47918691780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51F9735F-2248-4E73-9243-70FDA8F82133}"/>
              </a:ext>
            </a:extLst>
          </p:cNvPr>
          <p:cNvSpPr>
            <a:spLocks noGrp="1"/>
          </p:cNvSpPr>
          <p:nvPr>
            <p:ph sz="quarter" idx="1"/>
          </p:nvPr>
        </p:nvSpPr>
        <p:spPr/>
        <p:txBody>
          <a:bodyPr>
            <a:normAutofit lnSpcReduction="10000"/>
          </a:bodyPr>
          <a:lstStyle/>
          <a:p>
            <a:pPr marL="0" indent="0">
              <a:buNone/>
            </a:pPr>
            <a:r>
              <a:rPr lang="en-IN" dirty="0"/>
              <a:t>Camera:</a:t>
            </a:r>
          </a:p>
          <a:p>
            <a:r>
              <a:rPr lang="en-IN" dirty="0"/>
              <a:t>The Raspberry Pi camera board contains a 5 </a:t>
            </a:r>
            <a:r>
              <a:rPr lang="en-IN" dirty="0" err="1"/>
              <a:t>Mpixel</a:t>
            </a:r>
            <a:r>
              <a:rPr lang="en-IN" dirty="0"/>
              <a:t> (v1) &amp; 8Mpixel(v2) sensor, and interfaces through  a strip link to the CSI connector on the Raspberry Pi. </a:t>
            </a:r>
          </a:p>
          <a:p>
            <a:r>
              <a:rPr lang="en-IN" dirty="0"/>
              <a:t>In Raspbian, the user must enable the use of the camera board by running </a:t>
            </a:r>
            <a:r>
              <a:rPr lang="en-IN" dirty="0" err="1"/>
              <a:t>Raspi</a:t>
            </a:r>
            <a:r>
              <a:rPr lang="en-IN" dirty="0"/>
              <a:t>-config and selecting the camera option.</a:t>
            </a:r>
          </a:p>
          <a:p>
            <a:pPr marL="0" indent="0">
              <a:buNone/>
            </a:pPr>
            <a:r>
              <a:rPr lang="en-IN" dirty="0"/>
              <a:t> </a:t>
            </a:r>
            <a:r>
              <a:rPr lang="en-IN" dirty="0" err="1"/>
              <a:t>Gertboard</a:t>
            </a:r>
            <a:r>
              <a:rPr lang="en-IN" dirty="0"/>
              <a:t> </a:t>
            </a:r>
          </a:p>
          <a:p>
            <a:r>
              <a:rPr lang="en-IN" dirty="0"/>
              <a:t> A Raspberry Pi Foundation sanctioned device, designed for educational purposes, that expands the Raspberry Pi's GPIO pins to allow interface with and control of LEDs, switches, analogue signals, sensors and other devices.</a:t>
            </a:r>
          </a:p>
        </p:txBody>
      </p:sp>
    </p:spTree>
    <p:extLst>
      <p:ext uri="{BB962C8B-B14F-4D97-AF65-F5344CB8AC3E}">
        <p14:creationId xmlns:p14="http://schemas.microsoft.com/office/powerpoint/2010/main" xmlns="" val="2368475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D3A0C0-CC39-4751-88E9-765DC118889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7DAAD87C-CFA6-4875-BD16-1EEFFDB65A35}"/>
              </a:ext>
            </a:extLst>
          </p:cNvPr>
          <p:cNvSpPr>
            <a:spLocks noGrp="1"/>
          </p:cNvSpPr>
          <p:nvPr>
            <p:ph sz="quarter" idx="1"/>
          </p:nvPr>
        </p:nvSpPr>
        <p:spPr/>
        <p:txBody>
          <a:bodyPr/>
          <a:lstStyle/>
          <a:p>
            <a:pPr marL="0" indent="0">
              <a:buNone/>
            </a:pPr>
            <a:r>
              <a:rPr lang="en-IN" dirty="0"/>
              <a:t>USB Hub </a:t>
            </a:r>
          </a:p>
          <a:p>
            <a:r>
              <a:rPr lang="en-IN" dirty="0"/>
              <a:t>Suggested extra for the Pi. </a:t>
            </a:r>
          </a:p>
          <a:p>
            <a:r>
              <a:rPr lang="en-IN" dirty="0"/>
              <a:t>A </a:t>
            </a:r>
            <a:r>
              <a:rPr lang="en-IN" dirty="0" err="1"/>
              <a:t>fueled</a:t>
            </a:r>
            <a:r>
              <a:rPr lang="en-IN" dirty="0"/>
              <a:t> USB Hub with 7 additional ports is accessible at all  online stores. </a:t>
            </a:r>
          </a:p>
          <a:p>
            <a:r>
              <a:rPr lang="en-IN" dirty="0"/>
              <a:t>It is mandatory to utilize a USB Hub to associate outer hard plates or different  adornments that draw control from the USB ports, as the Pi can’t offer energy to them. </a:t>
            </a:r>
          </a:p>
          <a:p>
            <a:endParaRPr lang="en-IN" dirty="0"/>
          </a:p>
        </p:txBody>
      </p:sp>
    </p:spTree>
    <p:extLst>
      <p:ext uri="{BB962C8B-B14F-4D97-AF65-F5344CB8AC3E}">
        <p14:creationId xmlns:p14="http://schemas.microsoft.com/office/powerpoint/2010/main" xmlns="" val="2724226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87C676-A087-48E2-9EE0-869A4AC4606D}"/>
              </a:ext>
            </a:extLst>
          </p:cNvPr>
          <p:cNvSpPr>
            <a:spLocks noGrp="1"/>
          </p:cNvSpPr>
          <p:nvPr>
            <p:ph type="title"/>
          </p:nvPr>
        </p:nvSpPr>
        <p:spPr/>
        <p:txBody>
          <a:bodyPr>
            <a:normAutofit fontScale="90000"/>
          </a:bodyPr>
          <a:lstStyle/>
          <a:p>
            <a:r>
              <a:rPr lang="en-IN" dirty="0"/>
              <a:t/>
            </a:r>
            <a:br>
              <a:rPr lang="en-IN" dirty="0"/>
            </a:br>
            <a:r>
              <a:rPr lang="en-IN" dirty="0"/>
              <a:t/>
            </a:r>
            <a:br>
              <a:rPr lang="en-IN" dirty="0"/>
            </a:br>
            <a:r>
              <a:rPr lang="en-IN" dirty="0"/>
              <a:t>Raspberry Pi interfaces</a:t>
            </a:r>
          </a:p>
        </p:txBody>
      </p:sp>
      <p:sp>
        <p:nvSpPr>
          <p:cNvPr id="3" name="Content Placeholder 2">
            <a:extLst>
              <a:ext uri="{FF2B5EF4-FFF2-40B4-BE49-F238E27FC236}">
                <a16:creationId xmlns:a16="http://schemas.microsoft.com/office/drawing/2014/main" xmlns="" id="{544D659D-4E35-4B40-ABA4-FB48B9C38A9A}"/>
              </a:ext>
            </a:extLst>
          </p:cNvPr>
          <p:cNvSpPr>
            <a:spLocks noGrp="1"/>
          </p:cNvSpPr>
          <p:nvPr>
            <p:ph sz="quarter" idx="1"/>
          </p:nvPr>
        </p:nvSpPr>
        <p:spPr/>
        <p:txBody>
          <a:bodyPr>
            <a:normAutofit fontScale="85000" lnSpcReduction="20000"/>
          </a:bodyPr>
          <a:lstStyle/>
          <a:p>
            <a:r>
              <a:rPr lang="en-IN" dirty="0"/>
              <a:t>Raspberry Pi has serial, SPI and I2C interfaces</a:t>
            </a:r>
          </a:p>
          <a:p>
            <a:pPr marL="0" indent="0">
              <a:buNone/>
            </a:pPr>
            <a:r>
              <a:rPr lang="en-IN" dirty="0"/>
              <a:t> Serial: </a:t>
            </a:r>
          </a:p>
          <a:p>
            <a:r>
              <a:rPr lang="en-IN" dirty="0"/>
              <a:t>The serial interface on Raspberry Pi has receive(</a:t>
            </a:r>
            <a:r>
              <a:rPr lang="en-IN" dirty="0" err="1"/>
              <a:t>rx</a:t>
            </a:r>
            <a:r>
              <a:rPr lang="en-IN" dirty="0"/>
              <a:t>) and transmit(Tx) pins for communication with serial peripherals. </a:t>
            </a:r>
          </a:p>
          <a:p>
            <a:pPr marL="0" indent="0">
              <a:buNone/>
            </a:pPr>
            <a:r>
              <a:rPr lang="en-IN" dirty="0"/>
              <a:t> SPI: Serial Peripheral Interface(SPI)</a:t>
            </a:r>
          </a:p>
          <a:p>
            <a:r>
              <a:rPr lang="en-IN" dirty="0"/>
              <a:t>Synchronous serial data protocol used for communicating  with one or more peripheral devices. In an SPI connection, there is one master device and one or  more peripheral devices. </a:t>
            </a:r>
          </a:p>
          <a:p>
            <a:r>
              <a:rPr lang="en-IN" dirty="0"/>
              <a:t>There are five pins on Raspberry Pi for SPI interface:  </a:t>
            </a:r>
          </a:p>
          <a:p>
            <a:pPr lvl="1"/>
            <a:r>
              <a:rPr lang="en-IN" dirty="0"/>
              <a:t>MISO(Master In Slave Out): Master line for sending data to the peripherals. </a:t>
            </a:r>
          </a:p>
          <a:p>
            <a:pPr lvl="1"/>
            <a:r>
              <a:rPr lang="en-IN" dirty="0"/>
              <a:t>MOSI(Master out Slave In): Slave line for sending data to the master. </a:t>
            </a:r>
          </a:p>
          <a:p>
            <a:pPr lvl="1"/>
            <a:r>
              <a:rPr lang="en-IN" dirty="0"/>
              <a:t>SCK(Serial Clock): Clock generated by master to synchronize data transmissions. </a:t>
            </a:r>
          </a:p>
          <a:p>
            <a:pPr lvl="1"/>
            <a:r>
              <a:rPr lang="en-IN" dirty="0"/>
              <a:t>CE0(Chip Enable 0): To enable or disable devices.  </a:t>
            </a:r>
          </a:p>
          <a:p>
            <a:pPr lvl="1"/>
            <a:r>
              <a:rPr lang="en-IN" dirty="0"/>
              <a:t>CE0(Chip Enable 1): To enable or disable devices </a:t>
            </a:r>
          </a:p>
          <a:p>
            <a:pPr lvl="1"/>
            <a:endParaRPr lang="en-IN" dirty="0"/>
          </a:p>
          <a:p>
            <a:pPr marL="0" indent="0">
              <a:buNone/>
            </a:pPr>
            <a:endParaRPr lang="en-IN" dirty="0"/>
          </a:p>
        </p:txBody>
      </p:sp>
    </p:spTree>
    <p:extLst>
      <p:ext uri="{BB962C8B-B14F-4D97-AF65-F5344CB8AC3E}">
        <p14:creationId xmlns:p14="http://schemas.microsoft.com/office/powerpoint/2010/main" xmlns="" val="1652022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4CAE88-D734-4797-92D9-4BD86FCF551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A5AB62E2-4A11-4C7E-9E30-845EA8036BAE}"/>
              </a:ext>
            </a:extLst>
          </p:cNvPr>
          <p:cNvSpPr>
            <a:spLocks noGrp="1"/>
          </p:cNvSpPr>
          <p:nvPr>
            <p:ph sz="quarter" idx="1"/>
          </p:nvPr>
        </p:nvSpPr>
        <p:spPr/>
        <p:txBody>
          <a:bodyPr/>
          <a:lstStyle/>
          <a:p>
            <a:pPr marL="0" indent="0">
              <a:buNone/>
            </a:pPr>
            <a:r>
              <a:rPr lang="en-IN" dirty="0"/>
              <a:t>I2C (Inter-Integrated Circuit)</a:t>
            </a:r>
          </a:p>
          <a:p>
            <a:r>
              <a:rPr lang="en-IN" dirty="0"/>
              <a:t>I2C interface pins on Raspberry Pi allow you to connect hardware modules.  I2C interface allows synchronous data transfer with just two pins-SDA(data line)  and SCL(clock line). </a:t>
            </a:r>
          </a:p>
          <a:p>
            <a:r>
              <a:rPr lang="en-IN" dirty="0"/>
              <a:t>The two lines are called SCL and SDA. SCL is the clock line for synchronizing transmission. SDA is the data line through which bits of data are sent or received. </a:t>
            </a:r>
          </a:p>
        </p:txBody>
      </p:sp>
    </p:spTree>
    <p:extLst>
      <p:ext uri="{BB962C8B-B14F-4D97-AF65-F5344CB8AC3E}">
        <p14:creationId xmlns:p14="http://schemas.microsoft.com/office/powerpoint/2010/main" xmlns="" val="1567958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605F78-49FD-4C26-905C-01F915417AEF}"/>
              </a:ext>
            </a:extLst>
          </p:cNvPr>
          <p:cNvSpPr>
            <a:spLocks noGrp="1"/>
          </p:cNvSpPr>
          <p:nvPr>
            <p:ph type="title"/>
          </p:nvPr>
        </p:nvSpPr>
        <p:spPr/>
        <p:txBody>
          <a:bodyPr>
            <a:normAutofit fontScale="90000"/>
          </a:bodyPr>
          <a:lstStyle/>
          <a:p>
            <a:r>
              <a:rPr lang="en-IN" dirty="0"/>
              <a:t/>
            </a:r>
            <a:br>
              <a:rPr lang="en-IN" dirty="0"/>
            </a:br>
            <a:r>
              <a:rPr lang="en-IN" dirty="0"/>
              <a:t/>
            </a:r>
            <a:br>
              <a:rPr lang="en-IN" dirty="0"/>
            </a:br>
            <a:r>
              <a:rPr lang="en-IN" dirty="0" err="1"/>
              <a:t>Raspberrypi</a:t>
            </a:r>
            <a:r>
              <a:rPr lang="en-IN" dirty="0"/>
              <a:t> Operating Systems</a:t>
            </a:r>
          </a:p>
        </p:txBody>
      </p:sp>
      <p:sp>
        <p:nvSpPr>
          <p:cNvPr id="3" name="Content Placeholder 2">
            <a:extLst>
              <a:ext uri="{FF2B5EF4-FFF2-40B4-BE49-F238E27FC236}">
                <a16:creationId xmlns:a16="http://schemas.microsoft.com/office/drawing/2014/main" xmlns="" id="{115CA2B0-6ACB-4586-A4CB-D7BC8C72435B}"/>
              </a:ext>
            </a:extLst>
          </p:cNvPr>
          <p:cNvSpPr>
            <a:spLocks noGrp="1"/>
          </p:cNvSpPr>
          <p:nvPr>
            <p:ph sz="quarter" idx="1"/>
          </p:nvPr>
        </p:nvSpPr>
        <p:spPr/>
        <p:txBody>
          <a:bodyPr>
            <a:normAutofit/>
          </a:bodyPr>
          <a:lstStyle/>
          <a:p>
            <a:pPr marL="0" indent="0">
              <a:buNone/>
            </a:pPr>
            <a:r>
              <a:rPr lang="en-IN" dirty="0"/>
              <a:t>Various operating systems can be installed on </a:t>
            </a:r>
            <a:r>
              <a:rPr lang="en-IN" dirty="0" err="1"/>
              <a:t>Raspberrypi</a:t>
            </a:r>
            <a:r>
              <a:rPr lang="en-IN" dirty="0"/>
              <a:t> through SD cards. </a:t>
            </a:r>
          </a:p>
          <a:p>
            <a:r>
              <a:rPr lang="en-IN" dirty="0"/>
              <a:t>Raspbian, a Debian-based  Linux operating system. </a:t>
            </a:r>
          </a:p>
          <a:p>
            <a:pPr marL="0" indent="0">
              <a:buNone/>
            </a:pPr>
            <a:r>
              <a:rPr lang="en-IN" dirty="0"/>
              <a:t>Other third party operating systems </a:t>
            </a:r>
          </a:p>
          <a:p>
            <a:r>
              <a:rPr lang="en-IN" dirty="0"/>
              <a:t>Ubuntu MATE, </a:t>
            </a:r>
          </a:p>
          <a:p>
            <a:r>
              <a:rPr lang="en-IN" dirty="0"/>
              <a:t>Snappy Ubuntu Core, </a:t>
            </a:r>
          </a:p>
          <a:p>
            <a:r>
              <a:rPr lang="en-IN" dirty="0"/>
              <a:t>Windows 10 IoT Core, </a:t>
            </a:r>
          </a:p>
          <a:p>
            <a:r>
              <a:rPr lang="en-IN" dirty="0"/>
              <a:t>RISC OS </a:t>
            </a:r>
          </a:p>
          <a:p>
            <a:r>
              <a:rPr lang="en-IN" dirty="0"/>
              <a:t>specialized distributions  for the </a:t>
            </a:r>
            <a:r>
              <a:rPr lang="en-IN" dirty="0" err="1"/>
              <a:t>Kodi</a:t>
            </a:r>
            <a:r>
              <a:rPr lang="en-IN" dirty="0"/>
              <a:t> media </a:t>
            </a:r>
            <a:r>
              <a:rPr lang="en-IN" dirty="0" err="1"/>
              <a:t>center</a:t>
            </a:r>
            <a:r>
              <a:rPr lang="en-IN" dirty="0"/>
              <a:t> and class room management</a:t>
            </a:r>
          </a:p>
        </p:txBody>
      </p:sp>
    </p:spTree>
    <p:extLst>
      <p:ext uri="{BB962C8B-B14F-4D97-AF65-F5344CB8AC3E}">
        <p14:creationId xmlns:p14="http://schemas.microsoft.com/office/powerpoint/2010/main" xmlns="" val="1893316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591DB3-32D0-41D8-BCE5-C439E41002C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D9B9AEF1-8976-4E14-88E3-626AFAE56283}"/>
              </a:ext>
            </a:extLst>
          </p:cNvPr>
          <p:cNvSpPr>
            <a:spLocks noGrp="1"/>
          </p:cNvSpPr>
          <p:nvPr>
            <p:ph sz="quarter" idx="1"/>
          </p:nvPr>
        </p:nvSpPr>
        <p:spPr/>
        <p:txBody>
          <a:bodyPr>
            <a:normAutofit fontScale="92500" lnSpcReduction="10000"/>
          </a:bodyPr>
          <a:lstStyle/>
          <a:p>
            <a:pPr marL="0" indent="0">
              <a:buNone/>
            </a:pPr>
            <a:r>
              <a:rPr lang="en-IN" dirty="0"/>
              <a:t>Several generations of </a:t>
            </a:r>
            <a:r>
              <a:rPr lang="en-IN" dirty="0" err="1"/>
              <a:t>Raspberrypi</a:t>
            </a:r>
            <a:r>
              <a:rPr lang="en-IN" dirty="0"/>
              <a:t> have been released. </a:t>
            </a:r>
          </a:p>
          <a:p>
            <a:r>
              <a:rPr lang="en-IN" dirty="0"/>
              <a:t>The first generation (</a:t>
            </a:r>
            <a:r>
              <a:rPr lang="en-IN" dirty="0" err="1"/>
              <a:t>Raspberrypi</a:t>
            </a:r>
            <a:r>
              <a:rPr lang="en-IN" dirty="0"/>
              <a:t>  1 Model B) was released in February 2012, followed by a simpler and inexpensive model  A. </a:t>
            </a:r>
          </a:p>
          <a:p>
            <a:r>
              <a:rPr lang="en-IN" dirty="0"/>
              <a:t>In 2014, the foundation released a board with an improved design in Raspberry 1 Model  B+. </a:t>
            </a:r>
          </a:p>
          <a:p>
            <a:r>
              <a:rPr lang="en-IN" dirty="0"/>
              <a:t>The </a:t>
            </a:r>
            <a:r>
              <a:rPr lang="en-IN" dirty="0" err="1"/>
              <a:t>Raspberrypi</a:t>
            </a:r>
            <a:r>
              <a:rPr lang="en-IN" dirty="0"/>
              <a:t> 2  which added more RAM was released in February 2015.</a:t>
            </a:r>
          </a:p>
          <a:p>
            <a:r>
              <a:rPr lang="en-IN" dirty="0"/>
              <a:t> </a:t>
            </a:r>
            <a:r>
              <a:rPr lang="en-IN" dirty="0" err="1"/>
              <a:t>Raspberrypi</a:t>
            </a:r>
            <a:r>
              <a:rPr lang="en-IN" dirty="0"/>
              <a:t> 3 model B released  in February 2016 is bundled with on-board Wi-Fi and Bluetooth. </a:t>
            </a:r>
          </a:p>
          <a:p>
            <a:r>
              <a:rPr lang="en-IN" b="1" dirty="0"/>
              <a:t>Raspberry Pi 4 Model B</a:t>
            </a:r>
            <a:r>
              <a:rPr lang="en-IN" dirty="0"/>
              <a:t> was released in June 2019 with a 1.5 GHz 64-bit quad core </a:t>
            </a:r>
            <a:r>
              <a:rPr lang="en-IN" dirty="0">
                <a:hlinkClick r:id="rId2" tooltip="ARM Cortex-A72"/>
              </a:rPr>
              <a:t>ARM Cortex-A72</a:t>
            </a:r>
            <a:r>
              <a:rPr lang="en-IN" dirty="0"/>
              <a:t> processor, on-board 802.11ac </a:t>
            </a:r>
            <a:r>
              <a:rPr lang="en-IN" dirty="0">
                <a:hlinkClick r:id="rId3" tooltip="Wi-Fi"/>
              </a:rPr>
              <a:t>Wi-Fi</a:t>
            </a:r>
            <a:r>
              <a:rPr lang="en-IN" dirty="0"/>
              <a:t>, </a:t>
            </a:r>
            <a:r>
              <a:rPr lang="en-IN" dirty="0">
                <a:hlinkClick r:id="rId4" tooltip="Bluetooth 5"/>
              </a:rPr>
              <a:t>Bluetooth 5</a:t>
            </a:r>
            <a:r>
              <a:rPr lang="en-IN" dirty="0"/>
              <a:t>, full </a:t>
            </a:r>
            <a:r>
              <a:rPr lang="en-IN" dirty="0">
                <a:hlinkClick r:id="rId5" tooltip="Gigabit Ethernet"/>
              </a:rPr>
              <a:t>gigabit Ethernet</a:t>
            </a:r>
            <a:r>
              <a:rPr lang="en-IN" dirty="0"/>
              <a:t> </a:t>
            </a:r>
          </a:p>
        </p:txBody>
      </p:sp>
    </p:spTree>
    <p:extLst>
      <p:ext uri="{BB962C8B-B14F-4D97-AF65-F5344CB8AC3E}">
        <p14:creationId xmlns:p14="http://schemas.microsoft.com/office/powerpoint/2010/main" xmlns="" val="31136882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7008ED-06F7-4429-A8FF-EF9595540538}"/>
              </a:ext>
            </a:extLst>
          </p:cNvPr>
          <p:cNvSpPr>
            <a:spLocks noGrp="1"/>
          </p:cNvSpPr>
          <p:nvPr>
            <p:ph type="title"/>
          </p:nvPr>
        </p:nvSpPr>
        <p:spPr/>
        <p:txBody>
          <a:bodyPr>
            <a:normAutofit fontScale="90000"/>
          </a:bodyPr>
          <a:lstStyle/>
          <a:p>
            <a:r>
              <a:rPr lang="en-IN" dirty="0"/>
              <a:t/>
            </a:r>
            <a:br>
              <a:rPr lang="en-IN" dirty="0"/>
            </a:br>
            <a:r>
              <a:rPr lang="en-IN" dirty="0"/>
              <a:t/>
            </a:r>
            <a:br>
              <a:rPr lang="en-IN" dirty="0"/>
            </a:br>
            <a:r>
              <a:rPr lang="en-IN" dirty="0"/>
              <a:t>Operating Systems (not Linux based):</a:t>
            </a:r>
          </a:p>
        </p:txBody>
      </p:sp>
      <p:sp>
        <p:nvSpPr>
          <p:cNvPr id="3" name="Content Placeholder 2">
            <a:extLst>
              <a:ext uri="{FF2B5EF4-FFF2-40B4-BE49-F238E27FC236}">
                <a16:creationId xmlns:a16="http://schemas.microsoft.com/office/drawing/2014/main" xmlns="" id="{6881D25B-3915-4C70-9354-05FC20DAE567}"/>
              </a:ext>
            </a:extLst>
          </p:cNvPr>
          <p:cNvSpPr>
            <a:spLocks noGrp="1"/>
          </p:cNvSpPr>
          <p:nvPr>
            <p:ph sz="quarter" idx="1"/>
          </p:nvPr>
        </p:nvSpPr>
        <p:spPr>
          <a:xfrm>
            <a:off x="457200" y="1268760"/>
            <a:ext cx="8229600" cy="4937760"/>
          </a:xfrm>
        </p:spPr>
        <p:txBody>
          <a:bodyPr>
            <a:normAutofit fontScale="92500"/>
          </a:bodyPr>
          <a:lstStyle/>
          <a:p>
            <a:r>
              <a:rPr lang="en-IN" dirty="0"/>
              <a:t>RISC OS Pi </a:t>
            </a:r>
          </a:p>
          <a:p>
            <a:r>
              <a:rPr lang="en-IN" dirty="0"/>
              <a:t>FreeBSD</a:t>
            </a:r>
          </a:p>
          <a:p>
            <a:r>
              <a:rPr lang="en-IN" dirty="0"/>
              <a:t>NetBSD</a:t>
            </a:r>
          </a:p>
          <a:p>
            <a:r>
              <a:rPr lang="en-IN" dirty="0"/>
              <a:t>Plan 9 from Bell Labs and Inferno</a:t>
            </a:r>
          </a:p>
          <a:p>
            <a:r>
              <a:rPr lang="en-IN" dirty="0"/>
              <a:t> Windows 10 IoT core- smallest edition of  Windows 10 offered by Microsoft that runs  natively on the </a:t>
            </a:r>
            <a:r>
              <a:rPr lang="en-IN" dirty="0" err="1"/>
              <a:t>RaspberryPi</a:t>
            </a:r>
            <a:r>
              <a:rPr lang="en-IN" dirty="0"/>
              <a:t> 2. </a:t>
            </a:r>
          </a:p>
          <a:p>
            <a:r>
              <a:rPr lang="en-IN" dirty="0"/>
              <a:t> xv6-is a modern reimplementation of sixth edition Unix OS for teaching purposes, it is  ported to </a:t>
            </a:r>
            <a:r>
              <a:rPr lang="en-IN" dirty="0" err="1"/>
              <a:t>RaspberryPi</a:t>
            </a:r>
            <a:r>
              <a:rPr lang="en-IN" dirty="0"/>
              <a:t> from MIT Xv6, which can boot NOOBs. </a:t>
            </a:r>
          </a:p>
          <a:p>
            <a:r>
              <a:rPr lang="en-IN" dirty="0"/>
              <a:t>Haiku-is an open source BeOS clone that has can be compile for the </a:t>
            </a:r>
            <a:r>
              <a:rPr lang="en-IN" dirty="0" err="1"/>
              <a:t>RaspberryPi</a:t>
            </a:r>
            <a:r>
              <a:rPr lang="en-IN" dirty="0"/>
              <a:t> and  several other ARM boards </a:t>
            </a:r>
          </a:p>
          <a:p>
            <a:endParaRPr lang="en-IN" dirty="0"/>
          </a:p>
          <a:p>
            <a:endParaRPr lang="en-IN" dirty="0"/>
          </a:p>
        </p:txBody>
      </p:sp>
    </p:spTree>
    <p:extLst>
      <p:ext uri="{BB962C8B-B14F-4D97-AF65-F5344CB8AC3E}">
        <p14:creationId xmlns:p14="http://schemas.microsoft.com/office/powerpoint/2010/main" xmlns="" val="357181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1000"/>
                                        <p:tgtEl>
                                          <p:spTgt spid="3">
                                            <p:txEl>
                                              <p:pRg st="6" end="6"/>
                                            </p:txEl>
                                          </p:spTgt>
                                        </p:tgtEl>
                                      </p:cBhvr>
                                    </p:animEffect>
                                    <p:anim calcmode="lin" valueType="num">
                                      <p:cBhvr>
                                        <p:cTn id="4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E81373-A932-4186-93A1-0128F37D4C89}"/>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xmlns="" id="{F07A7FC3-80A5-4317-AC47-A1EA3AA15EA0}"/>
              </a:ext>
            </a:extLst>
          </p:cNvPr>
          <p:cNvPicPr>
            <a:picLocks noGrp="1" noChangeAspect="1"/>
          </p:cNvPicPr>
          <p:nvPr>
            <p:ph sz="quarter" idx="1"/>
          </p:nvPr>
        </p:nvPicPr>
        <p:blipFill>
          <a:blip r:embed="rId2"/>
          <a:stretch>
            <a:fillRect/>
          </a:stretch>
        </p:blipFill>
        <p:spPr>
          <a:xfrm>
            <a:off x="539552" y="1193473"/>
            <a:ext cx="8147248" cy="4959901"/>
          </a:xfrm>
          <a:prstGeom prst="rect">
            <a:avLst/>
          </a:prstGeom>
        </p:spPr>
      </p:pic>
    </p:spTree>
    <p:extLst>
      <p:ext uri="{BB962C8B-B14F-4D97-AF65-F5344CB8AC3E}">
        <p14:creationId xmlns:p14="http://schemas.microsoft.com/office/powerpoint/2010/main" xmlns="" val="117337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B6CC6B-8AE9-4079-AAEA-51BACDC75353}"/>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xmlns="" id="{73C64384-DDEE-46ED-9934-74AD8C33F989}"/>
              </a:ext>
            </a:extLst>
          </p:cNvPr>
          <p:cNvPicPr>
            <a:picLocks noGrp="1" noChangeAspect="1"/>
          </p:cNvPicPr>
          <p:nvPr>
            <p:ph sz="quarter" idx="1"/>
          </p:nvPr>
        </p:nvPicPr>
        <p:blipFill>
          <a:blip r:embed="rId2"/>
          <a:stretch>
            <a:fillRect/>
          </a:stretch>
        </p:blipFill>
        <p:spPr>
          <a:xfrm>
            <a:off x="1619672" y="916506"/>
            <a:ext cx="5328592" cy="6120680"/>
          </a:xfrm>
          <a:prstGeom prst="rect">
            <a:avLst/>
          </a:prstGeom>
        </p:spPr>
      </p:pic>
    </p:spTree>
    <p:extLst>
      <p:ext uri="{BB962C8B-B14F-4D97-AF65-F5344CB8AC3E}">
        <p14:creationId xmlns:p14="http://schemas.microsoft.com/office/powerpoint/2010/main" xmlns="" val="8513580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DC6D0B-0373-4444-BFA2-16FE1FFA74C9}"/>
              </a:ext>
            </a:extLst>
          </p:cNvPr>
          <p:cNvSpPr>
            <a:spLocks noGrp="1"/>
          </p:cNvSpPr>
          <p:nvPr>
            <p:ph type="title"/>
          </p:nvPr>
        </p:nvSpPr>
        <p:spPr/>
        <p:txBody>
          <a:bodyPr>
            <a:normAutofit fontScale="90000"/>
          </a:bodyPr>
          <a:lstStyle/>
          <a:p>
            <a:r>
              <a:rPr lang="en-IN" dirty="0"/>
              <a:t/>
            </a:r>
            <a:br>
              <a:rPr lang="en-IN" dirty="0"/>
            </a:br>
            <a:r>
              <a:rPr lang="en-IN" dirty="0"/>
              <a:t/>
            </a:r>
            <a:br>
              <a:rPr lang="en-IN" dirty="0"/>
            </a:br>
            <a:r>
              <a:rPr lang="en-IN" dirty="0"/>
              <a:t>Operating System Setup on </a:t>
            </a:r>
            <a:r>
              <a:rPr lang="en-IN" dirty="0" err="1"/>
              <a:t>Raspberrypi</a:t>
            </a:r>
            <a:endParaRPr lang="en-IN" dirty="0"/>
          </a:p>
        </p:txBody>
      </p:sp>
      <p:sp>
        <p:nvSpPr>
          <p:cNvPr id="3" name="Content Placeholder 2">
            <a:extLst>
              <a:ext uri="{FF2B5EF4-FFF2-40B4-BE49-F238E27FC236}">
                <a16:creationId xmlns:a16="http://schemas.microsoft.com/office/drawing/2014/main" xmlns="" id="{F4A0916A-E863-4364-A764-F3B3509C46D3}"/>
              </a:ext>
            </a:extLst>
          </p:cNvPr>
          <p:cNvSpPr>
            <a:spLocks noGrp="1"/>
          </p:cNvSpPr>
          <p:nvPr>
            <p:ph sz="quarter" idx="1"/>
          </p:nvPr>
        </p:nvSpPr>
        <p:spPr/>
        <p:txBody>
          <a:bodyPr>
            <a:normAutofit lnSpcReduction="10000"/>
          </a:bodyPr>
          <a:lstStyle/>
          <a:p>
            <a:r>
              <a:rPr lang="en-IN" dirty="0"/>
              <a:t>Preinstalled NOOBS operating system is already available in many authorized as well as independent  seller.</a:t>
            </a:r>
          </a:p>
          <a:p>
            <a:r>
              <a:rPr lang="en-IN" dirty="0"/>
              <a:t>There are many other operating system for </a:t>
            </a:r>
            <a:r>
              <a:rPr lang="en-IN" dirty="0" err="1"/>
              <a:t>Raspberrypi</a:t>
            </a:r>
            <a:r>
              <a:rPr lang="en-IN" dirty="0"/>
              <a:t> in the market like NOOBS, Raspbian and third party operating systems are also available like UBUNTU MATE, OSMC, RISC OS etc.  </a:t>
            </a:r>
          </a:p>
          <a:p>
            <a:r>
              <a:rPr lang="en-IN" dirty="0"/>
              <a:t>To setup an operating system we need a SD card with minimum capacity of 8GB. </a:t>
            </a:r>
          </a:p>
          <a:p>
            <a:pPr marL="0" indent="0">
              <a:buNone/>
            </a:pPr>
            <a:r>
              <a:rPr lang="en-IN" b="1" dirty="0"/>
              <a:t>Download Raspbian:</a:t>
            </a:r>
          </a:p>
          <a:p>
            <a:r>
              <a:rPr lang="en-IN" dirty="0"/>
              <a:t>Download latest Raspbian image from raspberry Pi official website:</a:t>
            </a:r>
          </a:p>
          <a:p>
            <a:r>
              <a:rPr lang="en-IN" dirty="0">
                <a:hlinkClick r:id="rId2"/>
              </a:rPr>
              <a:t>https://www.raspberrypi.org/downloads/</a:t>
            </a:r>
            <a:endParaRPr lang="en-IN" dirty="0"/>
          </a:p>
          <a:p>
            <a:endParaRPr lang="en-IN" dirty="0"/>
          </a:p>
          <a:p>
            <a:endParaRPr lang="en-IN" dirty="0"/>
          </a:p>
        </p:txBody>
      </p:sp>
    </p:spTree>
    <p:extLst>
      <p:ext uri="{BB962C8B-B14F-4D97-AF65-F5344CB8AC3E}">
        <p14:creationId xmlns:p14="http://schemas.microsoft.com/office/powerpoint/2010/main" xmlns="" val="12776800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252E19-000A-419C-B2B9-84FF7BF82092}"/>
              </a:ext>
            </a:extLst>
          </p:cNvPr>
          <p:cNvSpPr>
            <a:spLocks noGrp="1"/>
          </p:cNvSpPr>
          <p:nvPr>
            <p:ph type="title"/>
          </p:nvPr>
        </p:nvSpPr>
        <p:spPr/>
        <p:txBody>
          <a:bodyPr>
            <a:normAutofit fontScale="90000"/>
          </a:bodyPr>
          <a:lstStyle/>
          <a:p>
            <a:r>
              <a:rPr lang="en-IN" dirty="0"/>
              <a:t>Formatting SD card: </a:t>
            </a:r>
            <a:br>
              <a:rPr lang="en-IN" dirty="0"/>
            </a:br>
            <a:endParaRPr lang="en-IN" dirty="0"/>
          </a:p>
        </p:txBody>
      </p:sp>
      <p:sp>
        <p:nvSpPr>
          <p:cNvPr id="3" name="Content Placeholder 2">
            <a:extLst>
              <a:ext uri="{FF2B5EF4-FFF2-40B4-BE49-F238E27FC236}">
                <a16:creationId xmlns:a16="http://schemas.microsoft.com/office/drawing/2014/main" xmlns="" id="{770D087E-6509-4D3E-8902-82146240E437}"/>
              </a:ext>
            </a:extLst>
          </p:cNvPr>
          <p:cNvSpPr>
            <a:spLocks noGrp="1"/>
          </p:cNvSpPr>
          <p:nvPr>
            <p:ph sz="quarter" idx="1"/>
          </p:nvPr>
        </p:nvSpPr>
        <p:spPr/>
        <p:txBody>
          <a:bodyPr>
            <a:normAutofit/>
          </a:bodyPr>
          <a:lstStyle/>
          <a:p>
            <a:r>
              <a:rPr lang="en-IN" dirty="0"/>
              <a:t>Format the SD card before copying NOOBS onto it. To do this </a:t>
            </a:r>
          </a:p>
          <a:p>
            <a:r>
              <a:rPr lang="en-IN" dirty="0"/>
              <a:t> 1. Download SD formatter 4.0 from SD Association website for either Windows or Mac.  </a:t>
            </a:r>
          </a:p>
          <a:p>
            <a:r>
              <a:rPr lang="en-IN" dirty="0"/>
              <a:t>2. Follow the instructions to install the software. </a:t>
            </a:r>
          </a:p>
          <a:p>
            <a:r>
              <a:rPr lang="en-IN" dirty="0"/>
              <a:t> 3. Insert the SD card into the computer or laptops SD card reader and make a note of the  drive letter allocated to it  </a:t>
            </a:r>
          </a:p>
          <a:p>
            <a:r>
              <a:rPr lang="en-IN" dirty="0"/>
              <a:t>4. In SD formatter, select the drive letter the SD card is and format it. </a:t>
            </a:r>
          </a:p>
          <a:p>
            <a:endParaRPr lang="en-IN" dirty="0"/>
          </a:p>
        </p:txBody>
      </p:sp>
    </p:spTree>
    <p:extLst>
      <p:ext uri="{BB962C8B-B14F-4D97-AF65-F5344CB8AC3E}">
        <p14:creationId xmlns:p14="http://schemas.microsoft.com/office/powerpoint/2010/main" xmlns="" val="28076477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3C29F2-B25F-4F1F-B1F8-EB1EFEBDB127}"/>
              </a:ext>
            </a:extLst>
          </p:cNvPr>
          <p:cNvSpPr>
            <a:spLocks noGrp="1"/>
          </p:cNvSpPr>
          <p:nvPr>
            <p:ph type="title"/>
          </p:nvPr>
        </p:nvSpPr>
        <p:spPr/>
        <p:txBody>
          <a:bodyPr>
            <a:normAutofit fontScale="90000"/>
          </a:bodyPr>
          <a:lstStyle/>
          <a:p>
            <a:r>
              <a:rPr lang="en-IN" dirty="0"/>
              <a:t>OS installation: </a:t>
            </a:r>
            <a:br>
              <a:rPr lang="en-IN" dirty="0"/>
            </a:br>
            <a:endParaRPr lang="en-IN" dirty="0"/>
          </a:p>
        </p:txBody>
      </p:sp>
      <p:sp>
        <p:nvSpPr>
          <p:cNvPr id="3" name="Content Placeholder 2">
            <a:extLst>
              <a:ext uri="{FF2B5EF4-FFF2-40B4-BE49-F238E27FC236}">
                <a16:creationId xmlns:a16="http://schemas.microsoft.com/office/drawing/2014/main" xmlns="" id="{FDA83B5D-B0F7-4F9D-AB1D-1E34FB5FBAA7}"/>
              </a:ext>
            </a:extLst>
          </p:cNvPr>
          <p:cNvSpPr>
            <a:spLocks noGrp="1"/>
          </p:cNvSpPr>
          <p:nvPr>
            <p:ph sz="quarter" idx="1"/>
          </p:nvPr>
        </p:nvSpPr>
        <p:spPr/>
        <p:txBody>
          <a:bodyPr>
            <a:normAutofit fontScale="92500" lnSpcReduction="10000"/>
          </a:bodyPr>
          <a:lstStyle/>
          <a:p>
            <a:pPr marL="0" indent="0">
              <a:buNone/>
            </a:pPr>
            <a:r>
              <a:rPr lang="en-IN" dirty="0"/>
              <a:t>Follow the steps to install operating system in the SD card.  </a:t>
            </a:r>
          </a:p>
          <a:p>
            <a:r>
              <a:rPr lang="en-IN" dirty="0"/>
              <a:t>1. Go to raspberry pi foundation website and click on DOWNLOAD section. </a:t>
            </a:r>
          </a:p>
          <a:p>
            <a:r>
              <a:rPr lang="en-IN" dirty="0"/>
              <a:t> 2. Click on NOOBS, then click on the “Download ZIP” button under NOOBS(offline and  network install) and select a folder to save this ZIP file </a:t>
            </a:r>
          </a:p>
          <a:p>
            <a:r>
              <a:rPr lang="en-IN" dirty="0"/>
              <a:t> 3. Extract all the files from ZIP.  </a:t>
            </a:r>
          </a:p>
          <a:p>
            <a:r>
              <a:rPr lang="en-IN" dirty="0"/>
              <a:t>4. Once SD card has been formatted, drag all the files in the extracted NOOBS folder and  drop them onto the SD card drive. </a:t>
            </a:r>
          </a:p>
          <a:p>
            <a:r>
              <a:rPr lang="en-IN" dirty="0"/>
              <a:t>5. The necessary files will then be transferred to the SD card.  6. When this process has finished, safely remove the SD card and insert it into the Raspberry  Pi. </a:t>
            </a:r>
          </a:p>
          <a:p>
            <a:endParaRPr lang="en-IN" dirty="0"/>
          </a:p>
        </p:txBody>
      </p:sp>
    </p:spTree>
    <p:extLst>
      <p:ext uri="{BB962C8B-B14F-4D97-AF65-F5344CB8AC3E}">
        <p14:creationId xmlns:p14="http://schemas.microsoft.com/office/powerpoint/2010/main" xmlns="" val="189030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CF52F0-A9C5-452C-AF92-BB1843995351}"/>
              </a:ext>
            </a:extLst>
          </p:cNvPr>
          <p:cNvSpPr>
            <a:spLocks noGrp="1"/>
          </p:cNvSpPr>
          <p:nvPr>
            <p:ph type="title"/>
          </p:nvPr>
        </p:nvSpPr>
        <p:spPr/>
        <p:txBody>
          <a:bodyPr/>
          <a:lstStyle/>
          <a:p>
            <a:r>
              <a:rPr lang="en-IN" dirty="0"/>
              <a:t>First Boot:</a:t>
            </a:r>
          </a:p>
        </p:txBody>
      </p:sp>
      <p:sp>
        <p:nvSpPr>
          <p:cNvPr id="3" name="Content Placeholder 2">
            <a:extLst>
              <a:ext uri="{FF2B5EF4-FFF2-40B4-BE49-F238E27FC236}">
                <a16:creationId xmlns:a16="http://schemas.microsoft.com/office/drawing/2014/main" xmlns="" id="{17B35406-C987-443A-805A-C5089EB414EB}"/>
              </a:ext>
            </a:extLst>
          </p:cNvPr>
          <p:cNvSpPr>
            <a:spLocks noGrp="1"/>
          </p:cNvSpPr>
          <p:nvPr>
            <p:ph sz="quarter" idx="1"/>
          </p:nvPr>
        </p:nvSpPr>
        <p:spPr/>
        <p:txBody>
          <a:bodyPr>
            <a:normAutofit/>
          </a:bodyPr>
          <a:lstStyle/>
          <a:p>
            <a:r>
              <a:rPr lang="en-IN" dirty="0"/>
              <a:t>1. Plug in the keyboard, mouse, and monitor cables. </a:t>
            </a:r>
          </a:p>
          <a:p>
            <a:r>
              <a:rPr lang="en-IN" dirty="0"/>
              <a:t>2. Now plug the USB cable into the </a:t>
            </a:r>
            <a:r>
              <a:rPr lang="en-IN" dirty="0" err="1"/>
              <a:t>Raspberrypi</a:t>
            </a:r>
            <a:r>
              <a:rPr lang="en-IN" dirty="0"/>
              <a:t>.  </a:t>
            </a:r>
          </a:p>
          <a:p>
            <a:r>
              <a:rPr lang="en-IN" dirty="0"/>
              <a:t>3. Now </a:t>
            </a:r>
            <a:r>
              <a:rPr lang="en-IN" dirty="0" err="1"/>
              <a:t>Raspberrypi</a:t>
            </a:r>
            <a:r>
              <a:rPr lang="en-IN" dirty="0"/>
              <a:t> will boot, and a window will appear with a list of different operating  systems that we can install. We recommend using Raspbian- tick the box next to  Raspbian and clicking on install.  </a:t>
            </a:r>
          </a:p>
          <a:p>
            <a:r>
              <a:rPr lang="en-IN" dirty="0"/>
              <a:t>4. Raspbian will then run through its installation process.</a:t>
            </a:r>
          </a:p>
          <a:p>
            <a:r>
              <a:rPr lang="en-IN" dirty="0"/>
              <a:t> 5. When the install process has completed, the </a:t>
            </a:r>
            <a:r>
              <a:rPr lang="en-IN" dirty="0" err="1"/>
              <a:t>Raspberrypi</a:t>
            </a:r>
            <a:r>
              <a:rPr lang="en-IN" dirty="0"/>
              <a:t> configuration menu (</a:t>
            </a:r>
            <a:r>
              <a:rPr lang="en-IN" dirty="0" err="1"/>
              <a:t>raspi</a:t>
            </a:r>
            <a:r>
              <a:rPr lang="en-IN" dirty="0"/>
              <a:t>-config)  will load. Here we should set the time and date for our region, enable a </a:t>
            </a:r>
            <a:r>
              <a:rPr lang="en-IN" dirty="0" err="1"/>
              <a:t>Raspberrypi</a:t>
            </a:r>
            <a:r>
              <a:rPr lang="en-IN" dirty="0"/>
              <a:t>  camera board, or even create users. </a:t>
            </a:r>
          </a:p>
          <a:p>
            <a:endParaRPr lang="en-IN" dirty="0"/>
          </a:p>
        </p:txBody>
      </p:sp>
    </p:spTree>
    <p:extLst>
      <p:ext uri="{BB962C8B-B14F-4D97-AF65-F5344CB8AC3E}">
        <p14:creationId xmlns:p14="http://schemas.microsoft.com/office/powerpoint/2010/main" xmlns="" val="158595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7B0C9B-16DB-4B03-96D6-654906FEDB57}"/>
              </a:ext>
            </a:extLst>
          </p:cNvPr>
          <p:cNvSpPr>
            <a:spLocks noGrp="1"/>
          </p:cNvSpPr>
          <p:nvPr>
            <p:ph type="title"/>
          </p:nvPr>
        </p:nvSpPr>
        <p:spPr/>
        <p:txBody>
          <a:bodyPr/>
          <a:lstStyle/>
          <a:p>
            <a:r>
              <a:rPr lang="en-IN" dirty="0"/>
              <a:t>LOGIN Information</a:t>
            </a:r>
          </a:p>
        </p:txBody>
      </p:sp>
      <p:sp>
        <p:nvSpPr>
          <p:cNvPr id="3" name="Content Placeholder 2">
            <a:extLst>
              <a:ext uri="{FF2B5EF4-FFF2-40B4-BE49-F238E27FC236}">
                <a16:creationId xmlns:a16="http://schemas.microsoft.com/office/drawing/2014/main" xmlns="" id="{F1824775-6068-4BB8-B13D-C6AEAD3A0B37}"/>
              </a:ext>
            </a:extLst>
          </p:cNvPr>
          <p:cNvSpPr>
            <a:spLocks noGrp="1"/>
          </p:cNvSpPr>
          <p:nvPr>
            <p:ph sz="quarter" idx="1"/>
          </p:nvPr>
        </p:nvSpPr>
        <p:spPr/>
        <p:txBody>
          <a:bodyPr/>
          <a:lstStyle/>
          <a:p>
            <a:r>
              <a:rPr lang="en-IN" dirty="0"/>
              <a:t>The default login for Raspbian is username “pi” with the password “raspberry”. </a:t>
            </a:r>
          </a:p>
          <a:p>
            <a:r>
              <a:rPr lang="en-IN" dirty="0"/>
              <a:t>To load the graphical  user interface, type “</a:t>
            </a:r>
            <a:r>
              <a:rPr lang="en-IN" dirty="0" err="1"/>
              <a:t>startx</a:t>
            </a:r>
            <a:r>
              <a:rPr lang="en-IN" dirty="0"/>
              <a:t>” and press “Enter”. </a:t>
            </a:r>
          </a:p>
          <a:p>
            <a:endParaRPr lang="en-IN" dirty="0"/>
          </a:p>
        </p:txBody>
      </p:sp>
    </p:spTree>
    <p:extLst>
      <p:ext uri="{BB962C8B-B14F-4D97-AF65-F5344CB8AC3E}">
        <p14:creationId xmlns:p14="http://schemas.microsoft.com/office/powerpoint/2010/main" xmlns="" val="1797187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42CE35-0444-41A7-8CE4-D2D3D4E09BB6}"/>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xmlns="" id="{041A76C9-AD38-4040-812E-FF54F0E3AA2A}"/>
              </a:ext>
            </a:extLst>
          </p:cNvPr>
          <p:cNvPicPr>
            <a:picLocks noGrp="1" noChangeAspect="1"/>
          </p:cNvPicPr>
          <p:nvPr>
            <p:ph sz="quarter" idx="1"/>
          </p:nvPr>
        </p:nvPicPr>
        <p:blipFill>
          <a:blip r:embed="rId2"/>
          <a:stretch>
            <a:fillRect/>
          </a:stretch>
        </p:blipFill>
        <p:spPr>
          <a:xfrm>
            <a:off x="1662112" y="1639887"/>
            <a:ext cx="5819775" cy="4095750"/>
          </a:xfrm>
          <a:prstGeom prst="rect">
            <a:avLst/>
          </a:prstGeom>
        </p:spPr>
      </p:pic>
    </p:spTree>
    <p:extLst>
      <p:ext uri="{BB962C8B-B14F-4D97-AF65-F5344CB8AC3E}">
        <p14:creationId xmlns:p14="http://schemas.microsoft.com/office/powerpoint/2010/main" xmlns="" val="33495472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BD1FC2-CC58-4708-B7F1-7F408003B22B}"/>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xmlns="" id="{F15E7F78-22F2-4104-9B75-D6DD2423BB04}"/>
              </a:ext>
            </a:extLst>
          </p:cNvPr>
          <p:cNvPicPr>
            <a:picLocks noGrp="1" noChangeAspect="1"/>
          </p:cNvPicPr>
          <p:nvPr>
            <p:ph sz="quarter" idx="1"/>
          </p:nvPr>
        </p:nvPicPr>
        <p:blipFill>
          <a:blip r:embed="rId2"/>
          <a:stretch>
            <a:fillRect/>
          </a:stretch>
        </p:blipFill>
        <p:spPr>
          <a:xfrm>
            <a:off x="1604962" y="1453665"/>
            <a:ext cx="6639446" cy="4039085"/>
          </a:xfrm>
          <a:prstGeom prst="rect">
            <a:avLst/>
          </a:prstGeom>
        </p:spPr>
      </p:pic>
    </p:spTree>
    <p:extLst>
      <p:ext uri="{BB962C8B-B14F-4D97-AF65-F5344CB8AC3E}">
        <p14:creationId xmlns:p14="http://schemas.microsoft.com/office/powerpoint/2010/main" xmlns="" val="2277304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A1E5DF-C3D5-4586-865C-30CDD380862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6EC64CB5-58D9-491A-9801-31C5F497C9EA}"/>
              </a:ext>
            </a:extLst>
          </p:cNvPr>
          <p:cNvSpPr>
            <a:spLocks noGrp="1"/>
          </p:cNvSpPr>
          <p:nvPr>
            <p:ph sz="quarter" idx="1"/>
          </p:nvPr>
        </p:nvSpPr>
        <p:spPr/>
        <p:txBody>
          <a:bodyPr>
            <a:normAutofit fontScale="85000" lnSpcReduction="10000"/>
          </a:bodyPr>
          <a:lstStyle/>
          <a:p>
            <a:r>
              <a:rPr lang="en-IN" dirty="0"/>
              <a:t>All models feature a Broadcom system on a chip(SoC), which includes an ARM compatible  central processing unit (CPU) and an on chip graphics processing unit (GPU, a Video Core IV).  </a:t>
            </a:r>
          </a:p>
          <a:p>
            <a:r>
              <a:rPr lang="en-IN" dirty="0"/>
              <a:t>CPU speed ranges from 700 MHz to 1.5GHz for the Pi 4 </a:t>
            </a:r>
          </a:p>
          <a:p>
            <a:r>
              <a:rPr lang="en-IN" dirty="0"/>
              <a:t>On board memory range from  256MB to 1GB RAM. </a:t>
            </a:r>
          </a:p>
          <a:p>
            <a:r>
              <a:rPr lang="en-IN" dirty="0"/>
              <a:t>Secure Digital (SD) cards are used to store the operating system and  program memory in either the SDHC or Micro SDHC sizes.</a:t>
            </a:r>
          </a:p>
          <a:p>
            <a:r>
              <a:rPr lang="en-IN" dirty="0"/>
              <a:t> Most boards have between </a:t>
            </a:r>
            <a:r>
              <a:rPr lang="en-IN" b="1" dirty="0"/>
              <a:t>one  and four USB slots</a:t>
            </a:r>
            <a:r>
              <a:rPr lang="en-IN" dirty="0"/>
              <a:t>, HDMI and composite video output, and a 3.5 mm phone jack for audio.  </a:t>
            </a:r>
          </a:p>
          <a:p>
            <a:r>
              <a:rPr lang="en-IN" dirty="0"/>
              <a:t>Lower level output is provided by a number of GPIO pins which support common protocols  like I2C. </a:t>
            </a:r>
          </a:p>
          <a:p>
            <a:r>
              <a:rPr lang="en-IN" dirty="0"/>
              <a:t>The B-models have an Ethernet port and the Pi 3 has on board Wi-Fi 802.11n  and Bluetooth. </a:t>
            </a:r>
          </a:p>
          <a:p>
            <a:endParaRPr lang="en-IN" dirty="0"/>
          </a:p>
        </p:txBody>
      </p:sp>
    </p:spTree>
    <p:extLst>
      <p:ext uri="{BB962C8B-B14F-4D97-AF65-F5344CB8AC3E}">
        <p14:creationId xmlns:p14="http://schemas.microsoft.com/office/powerpoint/2010/main" xmlns="" val="27506921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8E916C-D01C-4178-A73B-15C7C297717B}"/>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xmlns="" id="{FA9935B9-2CBB-4022-B93F-F4EFCB17DDC0}"/>
              </a:ext>
            </a:extLst>
          </p:cNvPr>
          <p:cNvPicPr>
            <a:picLocks noGrp="1" noChangeAspect="1"/>
          </p:cNvPicPr>
          <p:nvPr>
            <p:ph sz="quarter" idx="1"/>
          </p:nvPr>
        </p:nvPicPr>
        <p:blipFill>
          <a:blip r:embed="rId2"/>
          <a:stretch>
            <a:fillRect/>
          </a:stretch>
        </p:blipFill>
        <p:spPr>
          <a:xfrm>
            <a:off x="11193" y="1143000"/>
            <a:ext cx="8845364" cy="3683000"/>
          </a:xfrm>
          <a:prstGeom prst="rect">
            <a:avLst/>
          </a:prstGeom>
        </p:spPr>
      </p:pic>
    </p:spTree>
    <p:extLst>
      <p:ext uri="{BB962C8B-B14F-4D97-AF65-F5344CB8AC3E}">
        <p14:creationId xmlns:p14="http://schemas.microsoft.com/office/powerpoint/2010/main" xmlns="" val="35546572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AEC867-E781-43AA-9BEE-06450AC1C6F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037C0D71-BA09-4D49-B7E6-D13B5265705E}"/>
              </a:ext>
            </a:extLst>
          </p:cNvPr>
          <p:cNvSpPr>
            <a:spLocks noGrp="1"/>
          </p:cNvSpPr>
          <p:nvPr>
            <p:ph sz="quarter" idx="1"/>
          </p:nvPr>
        </p:nvSpPr>
        <p:spPr/>
        <p:txBody>
          <a:bodyPr/>
          <a:lstStyle/>
          <a:p>
            <a:endParaRPr lang="en-IN"/>
          </a:p>
        </p:txBody>
      </p:sp>
      <p:pic>
        <p:nvPicPr>
          <p:cNvPr id="4" name="Picture 3">
            <a:extLst>
              <a:ext uri="{FF2B5EF4-FFF2-40B4-BE49-F238E27FC236}">
                <a16:creationId xmlns:a16="http://schemas.microsoft.com/office/drawing/2014/main" xmlns="" id="{223BF90C-6E55-4E94-ABAC-F974C822F78B}"/>
              </a:ext>
            </a:extLst>
          </p:cNvPr>
          <p:cNvPicPr>
            <a:picLocks noChangeAspect="1"/>
          </p:cNvPicPr>
          <p:nvPr/>
        </p:nvPicPr>
        <p:blipFill>
          <a:blip r:embed="rId2"/>
          <a:stretch>
            <a:fillRect/>
          </a:stretch>
        </p:blipFill>
        <p:spPr>
          <a:xfrm>
            <a:off x="1803772" y="1571897"/>
            <a:ext cx="5536456" cy="4232366"/>
          </a:xfrm>
          <a:prstGeom prst="rect">
            <a:avLst/>
          </a:prstGeom>
        </p:spPr>
      </p:pic>
    </p:spTree>
    <p:extLst>
      <p:ext uri="{BB962C8B-B14F-4D97-AF65-F5344CB8AC3E}">
        <p14:creationId xmlns:p14="http://schemas.microsoft.com/office/powerpoint/2010/main" xmlns="" val="39419069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963C97-9E4F-4A6D-998A-10F9ACB9B66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2AE84036-32FF-4D6E-B3D8-ABC5E7496577}"/>
              </a:ext>
            </a:extLst>
          </p:cNvPr>
          <p:cNvSpPr>
            <a:spLocks noGrp="1"/>
          </p:cNvSpPr>
          <p:nvPr>
            <p:ph sz="quarter" idx="1"/>
          </p:nvPr>
        </p:nvSpPr>
        <p:spPr/>
        <p:txBody>
          <a:bodyPr/>
          <a:lstStyle/>
          <a:p>
            <a:endParaRPr lang="en-IN"/>
          </a:p>
        </p:txBody>
      </p:sp>
      <p:pic>
        <p:nvPicPr>
          <p:cNvPr id="4" name="Picture 3">
            <a:extLst>
              <a:ext uri="{FF2B5EF4-FFF2-40B4-BE49-F238E27FC236}">
                <a16:creationId xmlns:a16="http://schemas.microsoft.com/office/drawing/2014/main" xmlns="" id="{6FBA6BF3-308B-46E3-98D0-4B922AA21632}"/>
              </a:ext>
            </a:extLst>
          </p:cNvPr>
          <p:cNvPicPr>
            <a:picLocks noChangeAspect="1"/>
          </p:cNvPicPr>
          <p:nvPr/>
        </p:nvPicPr>
        <p:blipFill>
          <a:blip r:embed="rId2"/>
          <a:stretch>
            <a:fillRect/>
          </a:stretch>
        </p:blipFill>
        <p:spPr>
          <a:xfrm>
            <a:off x="1115616" y="2132856"/>
            <a:ext cx="7093595" cy="2371559"/>
          </a:xfrm>
          <a:prstGeom prst="rect">
            <a:avLst/>
          </a:prstGeom>
        </p:spPr>
      </p:pic>
    </p:spTree>
    <p:extLst>
      <p:ext uri="{BB962C8B-B14F-4D97-AF65-F5344CB8AC3E}">
        <p14:creationId xmlns:p14="http://schemas.microsoft.com/office/powerpoint/2010/main" xmlns="" val="18832518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B580F0-2E01-4EBC-8163-1EC3A52DCF5F}"/>
              </a:ext>
            </a:extLst>
          </p:cNvPr>
          <p:cNvSpPr>
            <a:spLocks noGrp="1"/>
          </p:cNvSpPr>
          <p:nvPr>
            <p:ph type="title"/>
          </p:nvPr>
        </p:nvSpPr>
        <p:spPr/>
        <p:txBody>
          <a:bodyPr/>
          <a:lstStyle/>
          <a:p>
            <a:r>
              <a:rPr lang="en-IN" dirty="0" err="1"/>
              <a:t>RapberryPi</a:t>
            </a:r>
            <a:r>
              <a:rPr lang="en-IN" dirty="0"/>
              <a:t> commands</a:t>
            </a:r>
          </a:p>
        </p:txBody>
      </p:sp>
      <p:sp>
        <p:nvSpPr>
          <p:cNvPr id="3" name="Content Placeholder 2">
            <a:extLst>
              <a:ext uri="{FF2B5EF4-FFF2-40B4-BE49-F238E27FC236}">
                <a16:creationId xmlns:a16="http://schemas.microsoft.com/office/drawing/2014/main" xmlns="" id="{E0D2255E-7F56-41E0-9E45-79DB654E50E9}"/>
              </a:ext>
            </a:extLst>
          </p:cNvPr>
          <p:cNvSpPr>
            <a:spLocks noGrp="1"/>
          </p:cNvSpPr>
          <p:nvPr>
            <p:ph sz="quarter" idx="1"/>
          </p:nvPr>
        </p:nvSpPr>
        <p:spPr/>
        <p:txBody>
          <a:bodyPr>
            <a:normAutofit fontScale="77500" lnSpcReduction="20000"/>
          </a:bodyPr>
          <a:lstStyle/>
          <a:p>
            <a:pPr marL="0" indent="0">
              <a:buNone/>
            </a:pPr>
            <a:r>
              <a:rPr lang="en-IN" dirty="0"/>
              <a:t>General commands for </a:t>
            </a:r>
            <a:r>
              <a:rPr lang="en-IN" dirty="0" err="1"/>
              <a:t>RaspberryPi</a:t>
            </a:r>
            <a:r>
              <a:rPr lang="en-IN" dirty="0"/>
              <a:t>:  </a:t>
            </a:r>
          </a:p>
          <a:p>
            <a:r>
              <a:rPr lang="en-IN" b="1" dirty="0"/>
              <a:t> </a:t>
            </a:r>
            <a:r>
              <a:rPr lang="en-IN" b="1" dirty="0" err="1"/>
              <a:t>raspi</a:t>
            </a:r>
            <a:r>
              <a:rPr lang="en-IN" b="1" dirty="0"/>
              <a:t>-config:  </a:t>
            </a:r>
            <a:r>
              <a:rPr lang="en-IN" dirty="0"/>
              <a:t>Configuration settings menu </a:t>
            </a:r>
          </a:p>
          <a:p>
            <a:r>
              <a:rPr lang="en-IN" dirty="0"/>
              <a:t> </a:t>
            </a:r>
            <a:r>
              <a:rPr lang="en-IN" b="1" dirty="0"/>
              <a:t>clear: </a:t>
            </a:r>
            <a:r>
              <a:rPr lang="en-IN" dirty="0"/>
              <a:t> clears data from terminal. </a:t>
            </a:r>
          </a:p>
          <a:p>
            <a:r>
              <a:rPr lang="en-IN" dirty="0"/>
              <a:t> </a:t>
            </a:r>
            <a:r>
              <a:rPr lang="en-IN" b="1" dirty="0"/>
              <a:t>date:  </a:t>
            </a:r>
            <a:r>
              <a:rPr lang="en-IN" dirty="0"/>
              <a:t>current date.  </a:t>
            </a:r>
          </a:p>
          <a:p>
            <a:r>
              <a:rPr lang="en-IN" b="1" dirty="0"/>
              <a:t>reboot: </a:t>
            </a:r>
            <a:r>
              <a:rPr lang="en-IN" dirty="0"/>
              <a:t>Reboot immediately </a:t>
            </a:r>
          </a:p>
          <a:p>
            <a:r>
              <a:rPr lang="en-IN" dirty="0"/>
              <a:t> </a:t>
            </a:r>
            <a:r>
              <a:rPr lang="en-IN" b="1" dirty="0"/>
              <a:t>shutdown –h now:  </a:t>
            </a:r>
            <a:r>
              <a:rPr lang="en-IN" dirty="0"/>
              <a:t>Shutdown system immediately </a:t>
            </a:r>
          </a:p>
          <a:p>
            <a:r>
              <a:rPr lang="en-IN" b="1" dirty="0"/>
              <a:t> nano example.txt: </a:t>
            </a:r>
            <a:r>
              <a:rPr lang="en-IN" dirty="0"/>
              <a:t>Opens the example.txt in the text editor nano. </a:t>
            </a:r>
          </a:p>
          <a:p>
            <a:r>
              <a:rPr lang="en-IN" dirty="0"/>
              <a:t> </a:t>
            </a:r>
            <a:r>
              <a:rPr lang="en-IN" b="1" dirty="0" err="1"/>
              <a:t>poweroff</a:t>
            </a:r>
            <a:r>
              <a:rPr lang="en-IN" b="1" dirty="0"/>
              <a:t>:  </a:t>
            </a:r>
            <a:r>
              <a:rPr lang="en-IN" dirty="0"/>
              <a:t>To shutdown immediately. </a:t>
            </a:r>
          </a:p>
          <a:p>
            <a:r>
              <a:rPr lang="en-IN" dirty="0"/>
              <a:t> </a:t>
            </a:r>
            <a:r>
              <a:rPr lang="en-IN" b="1" dirty="0"/>
              <a:t>shutdown –h 01:22:  </a:t>
            </a:r>
            <a:r>
              <a:rPr lang="en-IN" dirty="0"/>
              <a:t>To shutdown at 1:22 AM. </a:t>
            </a:r>
          </a:p>
          <a:p>
            <a:r>
              <a:rPr lang="en-IN" dirty="0"/>
              <a:t> </a:t>
            </a:r>
            <a:r>
              <a:rPr lang="en-IN" b="1" dirty="0"/>
              <a:t>apt-get update:  </a:t>
            </a:r>
            <a:r>
              <a:rPr lang="en-IN" dirty="0"/>
              <a:t>Synchronizes the list of packages on our system to the list in the repositories.  Use this before installing new packages to make sure we are installing the latest version</a:t>
            </a:r>
          </a:p>
          <a:p>
            <a:r>
              <a:rPr lang="en-IN" b="1" dirty="0"/>
              <a:t>apt-get upgrade:  </a:t>
            </a:r>
            <a:r>
              <a:rPr lang="en-IN" dirty="0"/>
              <a:t>Upgrades all of the software packages we have installed.  </a:t>
            </a:r>
          </a:p>
          <a:p>
            <a:r>
              <a:rPr lang="en-IN" b="1" dirty="0" err="1"/>
              <a:t>startx</a:t>
            </a:r>
            <a:r>
              <a:rPr lang="en-IN" b="1" dirty="0"/>
              <a:t>: </a:t>
            </a:r>
            <a:r>
              <a:rPr lang="en-IN" dirty="0"/>
              <a:t>Opens the GUI </a:t>
            </a:r>
          </a:p>
          <a:p>
            <a:endParaRPr lang="en-IN" dirty="0"/>
          </a:p>
          <a:p>
            <a:endParaRPr lang="en-IN" dirty="0"/>
          </a:p>
        </p:txBody>
      </p:sp>
    </p:spTree>
    <p:extLst>
      <p:ext uri="{BB962C8B-B14F-4D97-AF65-F5344CB8AC3E}">
        <p14:creationId xmlns:p14="http://schemas.microsoft.com/office/powerpoint/2010/main" xmlns="" val="408758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Effect transition="in" filter="fade">
                                      <p:cBhvr>
                                        <p:cTn id="63" dur="1000"/>
                                        <p:tgtEl>
                                          <p:spTgt spid="3">
                                            <p:txEl>
                                              <p:pRg st="9" end="9"/>
                                            </p:txEl>
                                          </p:spTgt>
                                        </p:tgtEl>
                                      </p:cBhvr>
                                    </p:animEffect>
                                    <p:anim calcmode="lin" valueType="num">
                                      <p:cBhvr>
                                        <p:cTn id="64"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
                                            <p:txEl>
                                              <p:pRg st="10" end="10"/>
                                            </p:txEl>
                                          </p:spTgt>
                                        </p:tgtEl>
                                        <p:attrNameLst>
                                          <p:attrName>style.visibility</p:attrName>
                                        </p:attrNameLst>
                                      </p:cBhvr>
                                      <p:to>
                                        <p:strVal val="visible"/>
                                      </p:to>
                                    </p:set>
                                    <p:animEffect transition="in" filter="fade">
                                      <p:cBhvr>
                                        <p:cTn id="70" dur="1000"/>
                                        <p:tgtEl>
                                          <p:spTgt spid="3">
                                            <p:txEl>
                                              <p:pRg st="10" end="10"/>
                                            </p:txEl>
                                          </p:spTgt>
                                        </p:tgtEl>
                                      </p:cBhvr>
                                    </p:animEffect>
                                    <p:anim calcmode="lin" valueType="num">
                                      <p:cBhvr>
                                        <p:cTn id="71"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3">
                                            <p:txEl>
                                              <p:pRg st="11" end="11"/>
                                            </p:txEl>
                                          </p:spTgt>
                                        </p:tgtEl>
                                        <p:attrNameLst>
                                          <p:attrName>style.visibility</p:attrName>
                                        </p:attrNameLst>
                                      </p:cBhvr>
                                      <p:to>
                                        <p:strVal val="visible"/>
                                      </p:to>
                                    </p:set>
                                    <p:animEffect transition="in" filter="fade">
                                      <p:cBhvr>
                                        <p:cTn id="77" dur="1000"/>
                                        <p:tgtEl>
                                          <p:spTgt spid="3">
                                            <p:txEl>
                                              <p:pRg st="11" end="11"/>
                                            </p:txEl>
                                          </p:spTgt>
                                        </p:tgtEl>
                                      </p:cBhvr>
                                    </p:animEffect>
                                    <p:anim calcmode="lin" valueType="num">
                                      <p:cBhvr>
                                        <p:cTn id="78"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366C93-C188-4CF4-B4DF-A6B1376747E7}"/>
              </a:ext>
            </a:extLst>
          </p:cNvPr>
          <p:cNvSpPr>
            <a:spLocks noGrp="1"/>
          </p:cNvSpPr>
          <p:nvPr>
            <p:ph type="title"/>
          </p:nvPr>
        </p:nvSpPr>
        <p:spPr/>
        <p:txBody>
          <a:bodyPr/>
          <a:lstStyle/>
          <a:p>
            <a:r>
              <a:rPr lang="en-IN" dirty="0" err="1"/>
              <a:t>RapberryPi</a:t>
            </a:r>
            <a:r>
              <a:rPr lang="en-IN" dirty="0"/>
              <a:t> commands</a:t>
            </a:r>
          </a:p>
        </p:txBody>
      </p:sp>
      <p:sp>
        <p:nvSpPr>
          <p:cNvPr id="3" name="Content Placeholder 2">
            <a:extLst>
              <a:ext uri="{FF2B5EF4-FFF2-40B4-BE49-F238E27FC236}">
                <a16:creationId xmlns:a16="http://schemas.microsoft.com/office/drawing/2014/main" xmlns="" id="{BBB5D6A8-F370-43FB-8B26-4F9F1A66AE98}"/>
              </a:ext>
            </a:extLst>
          </p:cNvPr>
          <p:cNvSpPr>
            <a:spLocks noGrp="1"/>
          </p:cNvSpPr>
          <p:nvPr>
            <p:ph sz="quarter" idx="1"/>
          </p:nvPr>
        </p:nvSpPr>
        <p:spPr/>
        <p:txBody>
          <a:bodyPr>
            <a:normAutofit fontScale="85000" lnSpcReduction="20000"/>
          </a:bodyPr>
          <a:lstStyle/>
          <a:p>
            <a:pPr marL="0" indent="0">
              <a:buNone/>
            </a:pPr>
            <a:r>
              <a:rPr lang="en-IN" dirty="0"/>
              <a:t>Directory and File commands: </a:t>
            </a:r>
          </a:p>
          <a:p>
            <a:r>
              <a:rPr lang="en-IN" dirty="0"/>
              <a:t> </a:t>
            </a:r>
            <a:r>
              <a:rPr lang="en-IN" b="1" dirty="0" err="1"/>
              <a:t>mkdir</a:t>
            </a:r>
            <a:r>
              <a:rPr lang="en-IN" b="1" dirty="0"/>
              <a:t> </a:t>
            </a:r>
            <a:r>
              <a:rPr lang="en-IN" b="1" dirty="0" err="1"/>
              <a:t>new_directory</a:t>
            </a:r>
            <a:r>
              <a:rPr lang="en-IN" b="1" dirty="0"/>
              <a:t>: </a:t>
            </a:r>
            <a:r>
              <a:rPr lang="en-IN" dirty="0"/>
              <a:t>Creates a new directory named </a:t>
            </a:r>
            <a:r>
              <a:rPr lang="en-IN" dirty="0" err="1"/>
              <a:t>new_directory</a:t>
            </a:r>
            <a:r>
              <a:rPr lang="en-IN" dirty="0"/>
              <a:t>. </a:t>
            </a:r>
          </a:p>
          <a:p>
            <a:r>
              <a:rPr lang="en-IN" b="1" dirty="0"/>
              <a:t> mv </a:t>
            </a:r>
            <a:r>
              <a:rPr lang="en-IN" b="1" dirty="0" err="1"/>
              <a:t>new_folder</a:t>
            </a:r>
            <a:r>
              <a:rPr lang="en-IN" b="1" dirty="0"/>
              <a:t>: </a:t>
            </a:r>
            <a:r>
              <a:rPr lang="en-IN" dirty="0"/>
              <a:t>Moves the file or directory named “</a:t>
            </a:r>
            <a:r>
              <a:rPr lang="en-IN" dirty="0" err="1"/>
              <a:t>new_folder</a:t>
            </a:r>
            <a:r>
              <a:rPr lang="en-IN" dirty="0"/>
              <a:t>” to a specified location </a:t>
            </a:r>
          </a:p>
          <a:p>
            <a:r>
              <a:rPr lang="en-IN" dirty="0"/>
              <a:t> </a:t>
            </a:r>
            <a:r>
              <a:rPr lang="en-IN" b="1" dirty="0"/>
              <a:t>rm new_file.txt: </a:t>
            </a:r>
            <a:r>
              <a:rPr lang="en-IN" dirty="0"/>
              <a:t>Deleted the file new_file.txt. </a:t>
            </a:r>
          </a:p>
          <a:p>
            <a:r>
              <a:rPr lang="en-IN" dirty="0"/>
              <a:t> </a:t>
            </a:r>
            <a:r>
              <a:rPr lang="en-IN" b="1" dirty="0" err="1"/>
              <a:t>rmdir</a:t>
            </a:r>
            <a:r>
              <a:rPr lang="en-IN" b="1" dirty="0"/>
              <a:t> </a:t>
            </a:r>
            <a:r>
              <a:rPr lang="en-IN" b="1" dirty="0" err="1"/>
              <a:t>new_directory</a:t>
            </a:r>
            <a:r>
              <a:rPr lang="en-IN" b="1" dirty="0"/>
              <a:t>: </a:t>
            </a:r>
            <a:r>
              <a:rPr lang="en-IN" dirty="0"/>
              <a:t>Deletes the directory “</a:t>
            </a:r>
            <a:r>
              <a:rPr lang="en-IN" dirty="0" err="1"/>
              <a:t>new_directory</a:t>
            </a:r>
            <a:r>
              <a:rPr lang="en-IN" dirty="0"/>
              <a:t>” only if it is empty.  </a:t>
            </a:r>
          </a:p>
          <a:p>
            <a:r>
              <a:rPr lang="en-IN" b="1" dirty="0"/>
              <a:t>touch new_file.txt: </a:t>
            </a:r>
            <a:r>
              <a:rPr lang="en-IN" dirty="0"/>
              <a:t>creates a new, empty file named new_file.txt in the current directory. </a:t>
            </a:r>
          </a:p>
          <a:p>
            <a:r>
              <a:rPr lang="en-IN" b="1" dirty="0"/>
              <a:t> cat new_file.txt:</a:t>
            </a:r>
            <a:r>
              <a:rPr lang="en-IN" dirty="0"/>
              <a:t> Displays the contents of the file new_file.txt  </a:t>
            </a:r>
          </a:p>
          <a:p>
            <a:endParaRPr lang="en-IN" dirty="0"/>
          </a:p>
          <a:p>
            <a:r>
              <a:rPr lang="en-IN" dirty="0"/>
              <a:t> </a:t>
            </a:r>
            <a:r>
              <a:rPr lang="en-IN" b="1" dirty="0"/>
              <a:t>cd /</a:t>
            </a:r>
            <a:r>
              <a:rPr lang="en-IN" b="1" dirty="0" err="1"/>
              <a:t>xyz</a:t>
            </a:r>
            <a:r>
              <a:rPr lang="en-IN" b="1" dirty="0"/>
              <a:t>/</a:t>
            </a:r>
            <a:r>
              <a:rPr lang="en-IN" b="1" dirty="0" err="1"/>
              <a:t>abc</a:t>
            </a:r>
            <a:r>
              <a:rPr lang="en-IN" b="1" dirty="0"/>
              <a:t>: </a:t>
            </a:r>
            <a:r>
              <a:rPr lang="en-IN" dirty="0"/>
              <a:t>Changes the current directory to the /</a:t>
            </a:r>
            <a:r>
              <a:rPr lang="en-IN" dirty="0" err="1"/>
              <a:t>xyz</a:t>
            </a:r>
            <a:r>
              <a:rPr lang="en-IN" dirty="0"/>
              <a:t>/</a:t>
            </a:r>
            <a:r>
              <a:rPr lang="en-IN" dirty="0" err="1"/>
              <a:t>abc</a:t>
            </a:r>
            <a:r>
              <a:rPr lang="en-IN" dirty="0"/>
              <a:t> directory.  </a:t>
            </a:r>
          </a:p>
          <a:p>
            <a:r>
              <a:rPr lang="en-IN" dirty="0"/>
              <a:t>ls –l: lists files in the directory. </a:t>
            </a:r>
          </a:p>
          <a:p>
            <a:endParaRPr lang="en-IN" dirty="0"/>
          </a:p>
        </p:txBody>
      </p:sp>
    </p:spTree>
    <p:extLst>
      <p:ext uri="{BB962C8B-B14F-4D97-AF65-F5344CB8AC3E}">
        <p14:creationId xmlns:p14="http://schemas.microsoft.com/office/powerpoint/2010/main" xmlns="" val="180308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1000"/>
                                        <p:tgtEl>
                                          <p:spTgt spid="3">
                                            <p:txEl>
                                              <p:pRg st="8" end="8"/>
                                            </p:txEl>
                                          </p:spTgt>
                                        </p:tgtEl>
                                      </p:cBhvr>
                                    </p:animEffect>
                                    <p:anim calcmode="lin" valueType="num">
                                      <p:cBhvr>
                                        <p:cTn id="5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1000"/>
                                        <p:tgtEl>
                                          <p:spTgt spid="3">
                                            <p:txEl>
                                              <p:pRg st="9" end="9"/>
                                            </p:txEl>
                                          </p:spTgt>
                                        </p:tgtEl>
                                      </p:cBhvr>
                                    </p:animEffect>
                                    <p:anim calcmode="lin" valueType="num">
                                      <p:cBhvr>
                                        <p:cTn id="5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736D0D-A447-471C-AB29-1EBD27DF66A2}"/>
              </a:ext>
            </a:extLst>
          </p:cNvPr>
          <p:cNvSpPr>
            <a:spLocks noGrp="1"/>
          </p:cNvSpPr>
          <p:nvPr>
            <p:ph type="title"/>
          </p:nvPr>
        </p:nvSpPr>
        <p:spPr/>
        <p:txBody>
          <a:bodyPr/>
          <a:lstStyle/>
          <a:p>
            <a:r>
              <a:rPr lang="en-IN" dirty="0" err="1"/>
              <a:t>RapberryPi</a:t>
            </a:r>
            <a:r>
              <a:rPr lang="en-IN" dirty="0"/>
              <a:t> commands</a:t>
            </a:r>
          </a:p>
        </p:txBody>
      </p:sp>
      <p:sp>
        <p:nvSpPr>
          <p:cNvPr id="3" name="Content Placeholder 2">
            <a:extLst>
              <a:ext uri="{FF2B5EF4-FFF2-40B4-BE49-F238E27FC236}">
                <a16:creationId xmlns:a16="http://schemas.microsoft.com/office/drawing/2014/main" xmlns="" id="{0F6D5342-D91A-4B99-BE7C-F26D7D1F11EA}"/>
              </a:ext>
            </a:extLst>
          </p:cNvPr>
          <p:cNvSpPr>
            <a:spLocks noGrp="1"/>
          </p:cNvSpPr>
          <p:nvPr>
            <p:ph sz="quarter" idx="1"/>
          </p:nvPr>
        </p:nvSpPr>
        <p:spPr/>
        <p:txBody>
          <a:bodyPr>
            <a:normAutofit fontScale="92500"/>
          </a:bodyPr>
          <a:lstStyle/>
          <a:p>
            <a:pPr marL="0" indent="0">
              <a:buNone/>
            </a:pPr>
            <a:r>
              <a:rPr lang="en-IN" dirty="0"/>
              <a:t>Networking and Internet Commands: </a:t>
            </a:r>
          </a:p>
          <a:p>
            <a:r>
              <a:rPr lang="en-IN" dirty="0"/>
              <a:t> </a:t>
            </a:r>
            <a:r>
              <a:rPr lang="en-IN" b="1" dirty="0" err="1"/>
              <a:t>iwconfig</a:t>
            </a:r>
            <a:r>
              <a:rPr lang="en-IN" b="1" dirty="0"/>
              <a:t>:  </a:t>
            </a:r>
            <a:r>
              <a:rPr lang="en-IN" dirty="0"/>
              <a:t>check which wireless adapter is currently active.  </a:t>
            </a:r>
          </a:p>
          <a:p>
            <a:r>
              <a:rPr lang="en-IN" b="1" dirty="0"/>
              <a:t>ifconfig:  </a:t>
            </a:r>
            <a:r>
              <a:rPr lang="en-IN" dirty="0"/>
              <a:t>wireless connection status.  </a:t>
            </a:r>
          </a:p>
          <a:p>
            <a:r>
              <a:rPr lang="en-IN" b="1" dirty="0"/>
              <a:t>ping:  </a:t>
            </a:r>
            <a:r>
              <a:rPr lang="en-IN" dirty="0"/>
              <a:t>tests connectivity between two devices connected on a network. </a:t>
            </a:r>
          </a:p>
          <a:p>
            <a:r>
              <a:rPr lang="en-IN" b="1" dirty="0" err="1"/>
              <a:t>wget</a:t>
            </a:r>
            <a:r>
              <a:rPr lang="en-IN" b="1" dirty="0"/>
              <a:t> http://www.website.com/new_file.txt: </a:t>
            </a:r>
            <a:r>
              <a:rPr lang="en-IN" dirty="0"/>
              <a:t>Downloads the file new_file.txt from the web  and saves it to the current directory. </a:t>
            </a:r>
          </a:p>
          <a:p>
            <a:r>
              <a:rPr lang="en-IN" b="1" dirty="0" err="1"/>
              <a:t>nmap</a:t>
            </a:r>
            <a:r>
              <a:rPr lang="en-IN" b="1" dirty="0"/>
              <a:t>:</a:t>
            </a:r>
            <a:r>
              <a:rPr lang="en-IN" dirty="0"/>
              <a:t> Scans the network and lists connected devices, protocol, port number and other  information. </a:t>
            </a:r>
          </a:p>
          <a:p>
            <a:r>
              <a:rPr lang="en-IN" b="1" dirty="0" err="1"/>
              <a:t>iwlist</a:t>
            </a:r>
            <a:r>
              <a:rPr lang="en-IN" b="1" dirty="0"/>
              <a:t> wlan0 scan: </a:t>
            </a:r>
            <a:r>
              <a:rPr lang="en-IN" dirty="0"/>
              <a:t>list of currently available wireless networks. </a:t>
            </a:r>
          </a:p>
          <a:p>
            <a:endParaRPr lang="en-IN" dirty="0"/>
          </a:p>
          <a:p>
            <a:pPr marL="0" indent="0">
              <a:buNone/>
            </a:pPr>
            <a:endParaRPr lang="en-IN" dirty="0"/>
          </a:p>
        </p:txBody>
      </p:sp>
    </p:spTree>
    <p:extLst>
      <p:ext uri="{BB962C8B-B14F-4D97-AF65-F5344CB8AC3E}">
        <p14:creationId xmlns:p14="http://schemas.microsoft.com/office/powerpoint/2010/main" xmlns="" val="162707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923EDD-3430-497B-875E-8EFDF2772B7B}"/>
              </a:ext>
            </a:extLst>
          </p:cNvPr>
          <p:cNvSpPr>
            <a:spLocks noGrp="1"/>
          </p:cNvSpPr>
          <p:nvPr>
            <p:ph type="title"/>
          </p:nvPr>
        </p:nvSpPr>
        <p:spPr/>
        <p:txBody>
          <a:bodyPr/>
          <a:lstStyle/>
          <a:p>
            <a:r>
              <a:rPr lang="en-IN" dirty="0" err="1"/>
              <a:t>RapberryPi</a:t>
            </a:r>
            <a:r>
              <a:rPr lang="en-IN" dirty="0"/>
              <a:t> commands</a:t>
            </a:r>
          </a:p>
        </p:txBody>
      </p:sp>
      <p:sp>
        <p:nvSpPr>
          <p:cNvPr id="3" name="Content Placeholder 2">
            <a:extLst>
              <a:ext uri="{FF2B5EF4-FFF2-40B4-BE49-F238E27FC236}">
                <a16:creationId xmlns:a16="http://schemas.microsoft.com/office/drawing/2014/main" xmlns="" id="{C85E2E19-40AB-4C12-8287-CC0D138BB65F}"/>
              </a:ext>
            </a:extLst>
          </p:cNvPr>
          <p:cNvSpPr>
            <a:spLocks noGrp="1"/>
          </p:cNvSpPr>
          <p:nvPr>
            <p:ph sz="quarter" idx="1"/>
          </p:nvPr>
        </p:nvSpPr>
        <p:spPr/>
        <p:txBody>
          <a:bodyPr>
            <a:normAutofit fontScale="92500" lnSpcReduction="20000"/>
          </a:bodyPr>
          <a:lstStyle/>
          <a:p>
            <a:pPr marL="0" indent="0">
              <a:buNone/>
            </a:pPr>
            <a:r>
              <a:rPr lang="en-IN" b="1" dirty="0"/>
              <a:t>System information commands: </a:t>
            </a:r>
          </a:p>
          <a:p>
            <a:r>
              <a:rPr lang="en-IN" b="1" dirty="0"/>
              <a:t>cat /proc/</a:t>
            </a:r>
            <a:r>
              <a:rPr lang="en-IN" b="1" dirty="0" err="1"/>
              <a:t>meminfo</a:t>
            </a:r>
            <a:r>
              <a:rPr lang="en-IN" b="1" dirty="0"/>
              <a:t>: </a:t>
            </a:r>
            <a:r>
              <a:rPr lang="en-IN" dirty="0"/>
              <a:t>shows details about memory </a:t>
            </a:r>
          </a:p>
          <a:p>
            <a:r>
              <a:rPr lang="en-IN" b="1" dirty="0"/>
              <a:t>cat /proc/version: </a:t>
            </a:r>
            <a:r>
              <a:rPr lang="en-IN" dirty="0"/>
              <a:t>shows which version of </a:t>
            </a:r>
            <a:r>
              <a:rPr lang="en-IN" dirty="0" err="1"/>
              <a:t>rsapberrypi</a:t>
            </a:r>
            <a:r>
              <a:rPr lang="en-IN" dirty="0"/>
              <a:t> we are using. </a:t>
            </a:r>
          </a:p>
          <a:p>
            <a:r>
              <a:rPr lang="en-IN" b="1" dirty="0"/>
              <a:t>df –h: </a:t>
            </a:r>
            <a:r>
              <a:rPr lang="en-IN" dirty="0"/>
              <a:t>shows information about available disk space. </a:t>
            </a:r>
          </a:p>
          <a:p>
            <a:r>
              <a:rPr lang="en-IN" b="1" dirty="0"/>
              <a:t>df/: </a:t>
            </a:r>
            <a:r>
              <a:rPr lang="en-IN" dirty="0"/>
              <a:t>shows how much free disk space is available. </a:t>
            </a:r>
          </a:p>
          <a:p>
            <a:r>
              <a:rPr lang="en-IN" b="1" dirty="0"/>
              <a:t>free:</a:t>
            </a:r>
            <a:r>
              <a:rPr lang="en-IN" dirty="0"/>
              <a:t> shows how much free memory is available. </a:t>
            </a:r>
          </a:p>
          <a:p>
            <a:r>
              <a:rPr lang="en-IN" b="1" dirty="0"/>
              <a:t>hostname –l: </a:t>
            </a:r>
            <a:r>
              <a:rPr lang="en-IN" dirty="0"/>
              <a:t>shows  </a:t>
            </a:r>
            <a:r>
              <a:rPr lang="en-IN" dirty="0" err="1"/>
              <a:t>ip</a:t>
            </a:r>
            <a:r>
              <a:rPr lang="en-IN" dirty="0"/>
              <a:t> address of the </a:t>
            </a:r>
            <a:r>
              <a:rPr lang="en-IN" dirty="0" err="1"/>
              <a:t>raspberrypi</a:t>
            </a:r>
            <a:r>
              <a:rPr lang="en-IN" dirty="0"/>
              <a:t>. </a:t>
            </a:r>
          </a:p>
          <a:p>
            <a:r>
              <a:rPr lang="en-IN" b="1" dirty="0" err="1"/>
              <a:t>lsusb</a:t>
            </a:r>
            <a:r>
              <a:rPr lang="en-IN" b="1" dirty="0"/>
              <a:t>; </a:t>
            </a:r>
            <a:r>
              <a:rPr lang="en-IN" dirty="0"/>
              <a:t>lists the </a:t>
            </a:r>
            <a:r>
              <a:rPr lang="en-IN" dirty="0" err="1"/>
              <a:t>usb</a:t>
            </a:r>
            <a:r>
              <a:rPr lang="en-IN" dirty="0"/>
              <a:t> hardware connected to </a:t>
            </a:r>
            <a:r>
              <a:rPr lang="en-IN" dirty="0" err="1"/>
              <a:t>raspberrypi</a:t>
            </a:r>
            <a:r>
              <a:rPr lang="en-IN" dirty="0"/>
              <a:t>. </a:t>
            </a:r>
          </a:p>
          <a:p>
            <a:r>
              <a:rPr lang="en-IN" b="1" dirty="0" err="1"/>
              <a:t>vcgencmd</a:t>
            </a:r>
            <a:r>
              <a:rPr lang="en-IN" b="1" dirty="0"/>
              <a:t> </a:t>
            </a:r>
            <a:r>
              <a:rPr lang="en-IN" b="1" dirty="0" err="1"/>
              <a:t>measure_temp</a:t>
            </a:r>
            <a:r>
              <a:rPr lang="en-IN" b="1" dirty="0"/>
              <a:t>: </a:t>
            </a:r>
            <a:r>
              <a:rPr lang="en-IN" dirty="0"/>
              <a:t>shows the temperature of the </a:t>
            </a:r>
            <a:r>
              <a:rPr lang="en-IN" dirty="0" err="1"/>
              <a:t>cpu</a:t>
            </a:r>
            <a:r>
              <a:rPr lang="en-IN" dirty="0"/>
              <a:t>. </a:t>
            </a:r>
          </a:p>
          <a:p>
            <a:r>
              <a:rPr lang="en-IN" b="1" dirty="0" err="1"/>
              <a:t>vcgencmd</a:t>
            </a:r>
            <a:r>
              <a:rPr lang="en-IN" b="1" dirty="0"/>
              <a:t> </a:t>
            </a:r>
            <a:r>
              <a:rPr lang="en-IN" b="1" dirty="0" err="1"/>
              <a:t>get_mem</a:t>
            </a:r>
            <a:r>
              <a:rPr lang="en-IN" b="1" dirty="0"/>
              <a:t> arm &amp;&amp; </a:t>
            </a:r>
            <a:r>
              <a:rPr lang="en-IN" b="1" dirty="0" err="1"/>
              <a:t>vcgencmd</a:t>
            </a:r>
            <a:r>
              <a:rPr lang="en-IN" b="1" dirty="0"/>
              <a:t> </a:t>
            </a:r>
            <a:r>
              <a:rPr lang="en-IN" b="1" dirty="0" err="1"/>
              <a:t>get_mem</a:t>
            </a:r>
            <a:r>
              <a:rPr lang="en-IN" b="1" dirty="0"/>
              <a:t> </a:t>
            </a:r>
            <a:r>
              <a:rPr lang="en-IN" b="1" dirty="0" err="1"/>
              <a:t>gpu</a:t>
            </a:r>
            <a:r>
              <a:rPr lang="en-IN" b="1" dirty="0"/>
              <a:t>: </a:t>
            </a:r>
            <a:r>
              <a:rPr lang="en-IN" dirty="0"/>
              <a:t>shows the memory split between  the </a:t>
            </a:r>
            <a:r>
              <a:rPr lang="en-IN" dirty="0" err="1"/>
              <a:t>cpu</a:t>
            </a:r>
            <a:r>
              <a:rPr lang="en-IN" dirty="0"/>
              <a:t> and </a:t>
            </a:r>
            <a:r>
              <a:rPr lang="en-IN" dirty="0" err="1"/>
              <a:t>gpu</a:t>
            </a:r>
            <a:r>
              <a:rPr lang="en-IN" dirty="0"/>
              <a:t>. </a:t>
            </a:r>
          </a:p>
          <a:p>
            <a:endParaRPr lang="en-IN" dirty="0"/>
          </a:p>
        </p:txBody>
      </p:sp>
    </p:spTree>
    <p:extLst>
      <p:ext uri="{BB962C8B-B14F-4D97-AF65-F5344CB8AC3E}">
        <p14:creationId xmlns:p14="http://schemas.microsoft.com/office/powerpoint/2010/main" xmlns="" val="883806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10414A-3E3D-4033-BF65-35A1BE3F38B3}"/>
              </a:ext>
            </a:extLst>
          </p:cNvPr>
          <p:cNvSpPr>
            <a:spLocks noGrp="1"/>
          </p:cNvSpPr>
          <p:nvPr>
            <p:ph type="title"/>
          </p:nvPr>
        </p:nvSpPr>
        <p:spPr>
          <a:xfrm>
            <a:off x="323528" y="332656"/>
            <a:ext cx="8229600" cy="990600"/>
          </a:xfrm>
        </p:spPr>
        <p:txBody>
          <a:bodyPr>
            <a:normAutofit fontScale="90000"/>
          </a:bodyPr>
          <a:lstStyle/>
          <a:p>
            <a:r>
              <a:rPr lang="en-IN" dirty="0"/>
              <a:t>Programming </a:t>
            </a:r>
            <a:r>
              <a:rPr lang="en-IN" dirty="0" err="1"/>
              <a:t>RaspberryPi</a:t>
            </a:r>
            <a:r>
              <a:rPr lang="en-IN" dirty="0"/>
              <a:t> with Python: </a:t>
            </a:r>
            <a:br>
              <a:rPr lang="en-IN" dirty="0"/>
            </a:br>
            <a:endParaRPr lang="en-IN" dirty="0"/>
          </a:p>
        </p:txBody>
      </p:sp>
      <p:sp>
        <p:nvSpPr>
          <p:cNvPr id="6" name="Content Placeholder 5">
            <a:extLst>
              <a:ext uri="{FF2B5EF4-FFF2-40B4-BE49-F238E27FC236}">
                <a16:creationId xmlns:a16="http://schemas.microsoft.com/office/drawing/2014/main" xmlns="" id="{1A89813B-3FD4-460A-8BED-78773D70B4E0}"/>
              </a:ext>
            </a:extLst>
          </p:cNvPr>
          <p:cNvSpPr>
            <a:spLocks noGrp="1"/>
          </p:cNvSpPr>
          <p:nvPr>
            <p:ph sz="quarter" idx="1"/>
          </p:nvPr>
        </p:nvSpPr>
        <p:spPr/>
        <p:txBody>
          <a:bodyPr/>
          <a:lstStyle/>
          <a:p>
            <a:endParaRPr lang="en-IN" dirty="0"/>
          </a:p>
        </p:txBody>
      </p:sp>
      <p:pic>
        <p:nvPicPr>
          <p:cNvPr id="7" name="Picture 6">
            <a:extLst>
              <a:ext uri="{FF2B5EF4-FFF2-40B4-BE49-F238E27FC236}">
                <a16:creationId xmlns:a16="http://schemas.microsoft.com/office/drawing/2014/main" xmlns="" id="{A86241D7-1308-4E8B-8970-36046DB8528C}"/>
              </a:ext>
            </a:extLst>
          </p:cNvPr>
          <p:cNvPicPr>
            <a:picLocks noChangeAspect="1"/>
          </p:cNvPicPr>
          <p:nvPr/>
        </p:nvPicPr>
        <p:blipFill>
          <a:blip r:embed="rId2"/>
          <a:stretch>
            <a:fillRect/>
          </a:stretch>
        </p:blipFill>
        <p:spPr>
          <a:xfrm>
            <a:off x="180685" y="2209800"/>
            <a:ext cx="8701803" cy="2227312"/>
          </a:xfrm>
          <a:prstGeom prst="rect">
            <a:avLst/>
          </a:prstGeom>
        </p:spPr>
      </p:pic>
    </p:spTree>
    <p:extLst>
      <p:ext uri="{BB962C8B-B14F-4D97-AF65-F5344CB8AC3E}">
        <p14:creationId xmlns:p14="http://schemas.microsoft.com/office/powerpoint/2010/main" xmlns="" val="403071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D9AECA-1021-4F4A-9A21-945EF9700899}"/>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xmlns="" id="{590D3863-3861-479C-889B-D8C58FD88446}"/>
              </a:ext>
            </a:extLst>
          </p:cNvPr>
          <p:cNvPicPr>
            <a:picLocks noChangeAspect="1"/>
          </p:cNvPicPr>
          <p:nvPr/>
        </p:nvPicPr>
        <p:blipFill>
          <a:blip r:embed="rId2"/>
          <a:stretch>
            <a:fillRect/>
          </a:stretch>
        </p:blipFill>
        <p:spPr>
          <a:xfrm>
            <a:off x="27206" y="2755800"/>
            <a:ext cx="9396536" cy="1705163"/>
          </a:xfrm>
          <a:prstGeom prst="rect">
            <a:avLst/>
          </a:prstGeom>
        </p:spPr>
      </p:pic>
      <p:pic>
        <p:nvPicPr>
          <p:cNvPr id="8" name="Picture 7">
            <a:extLst>
              <a:ext uri="{FF2B5EF4-FFF2-40B4-BE49-F238E27FC236}">
                <a16:creationId xmlns:a16="http://schemas.microsoft.com/office/drawing/2014/main" xmlns="" id="{0876A6BD-CB3B-4E66-BB90-DCE265985316}"/>
              </a:ext>
            </a:extLst>
          </p:cNvPr>
          <p:cNvPicPr>
            <a:picLocks noChangeAspect="1"/>
          </p:cNvPicPr>
          <p:nvPr/>
        </p:nvPicPr>
        <p:blipFill>
          <a:blip r:embed="rId3"/>
          <a:stretch>
            <a:fillRect/>
          </a:stretch>
        </p:blipFill>
        <p:spPr>
          <a:xfrm>
            <a:off x="27206" y="1412776"/>
            <a:ext cx="9546360" cy="1343024"/>
          </a:xfrm>
          <a:prstGeom prst="rect">
            <a:avLst/>
          </a:prstGeom>
        </p:spPr>
      </p:pic>
    </p:spTree>
    <p:extLst>
      <p:ext uri="{BB962C8B-B14F-4D97-AF65-F5344CB8AC3E}">
        <p14:creationId xmlns:p14="http://schemas.microsoft.com/office/powerpoint/2010/main" xmlns="" val="40960306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DD3815-7EDD-4752-9E0A-58CF81E76BA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D70AA834-CD5D-4E55-8F60-F7AD2774F116}"/>
              </a:ext>
            </a:extLst>
          </p:cNvPr>
          <p:cNvSpPr>
            <a:spLocks noGrp="1"/>
          </p:cNvSpPr>
          <p:nvPr>
            <p:ph sz="quarter" idx="1"/>
          </p:nvPr>
        </p:nvSpPr>
        <p:spPr/>
        <p:txBody>
          <a:bodyPr/>
          <a:lstStyle/>
          <a:p>
            <a:endParaRPr lang="en-IN"/>
          </a:p>
        </p:txBody>
      </p:sp>
      <p:pic>
        <p:nvPicPr>
          <p:cNvPr id="4" name="Picture 3">
            <a:extLst>
              <a:ext uri="{FF2B5EF4-FFF2-40B4-BE49-F238E27FC236}">
                <a16:creationId xmlns:a16="http://schemas.microsoft.com/office/drawing/2014/main" xmlns="" id="{27A9CCAF-5AB5-4A49-A91D-4773F9F0E74D}"/>
              </a:ext>
            </a:extLst>
          </p:cNvPr>
          <p:cNvPicPr>
            <a:picLocks noChangeAspect="1"/>
          </p:cNvPicPr>
          <p:nvPr/>
        </p:nvPicPr>
        <p:blipFill>
          <a:blip r:embed="rId2"/>
          <a:stretch>
            <a:fillRect/>
          </a:stretch>
        </p:blipFill>
        <p:spPr>
          <a:xfrm>
            <a:off x="21" y="1485900"/>
            <a:ext cx="8310541" cy="4319364"/>
          </a:xfrm>
          <a:prstGeom prst="rect">
            <a:avLst/>
          </a:prstGeom>
        </p:spPr>
      </p:pic>
    </p:spTree>
    <p:extLst>
      <p:ext uri="{BB962C8B-B14F-4D97-AF65-F5344CB8AC3E}">
        <p14:creationId xmlns:p14="http://schemas.microsoft.com/office/powerpoint/2010/main" xmlns="" val="3413834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0AAF1D-73E5-4F57-9887-474012C6D70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1B1F0550-F60A-462B-9E1B-777245C3D5EA}"/>
              </a:ext>
            </a:extLst>
          </p:cNvPr>
          <p:cNvSpPr>
            <a:spLocks noGrp="1"/>
          </p:cNvSpPr>
          <p:nvPr>
            <p:ph sz="quarter" idx="1"/>
          </p:nvPr>
        </p:nvSpPr>
        <p:spPr/>
        <p:txBody>
          <a:bodyPr/>
          <a:lstStyle/>
          <a:p>
            <a:r>
              <a:rPr lang="en-IN" dirty="0"/>
              <a:t>The Foundation provides Raspbian, a Debian-based Linux distribution for download,  as well as third party ubuntu, windows 10 IoT core, RISC OS, and specialized media </a:t>
            </a:r>
            <a:r>
              <a:rPr lang="en-IN" dirty="0" err="1"/>
              <a:t>center</a:t>
            </a:r>
            <a:r>
              <a:rPr lang="en-IN" dirty="0"/>
              <a:t>  distributions. </a:t>
            </a:r>
          </a:p>
          <a:p>
            <a:r>
              <a:rPr lang="en-IN" dirty="0"/>
              <a:t>Python and Scratch are the main programming language,  with support for many other languages. </a:t>
            </a:r>
          </a:p>
          <a:p>
            <a:endParaRPr lang="en-IN" dirty="0"/>
          </a:p>
        </p:txBody>
      </p:sp>
    </p:spTree>
    <p:extLst>
      <p:ext uri="{BB962C8B-B14F-4D97-AF65-F5344CB8AC3E}">
        <p14:creationId xmlns:p14="http://schemas.microsoft.com/office/powerpoint/2010/main" xmlns="" val="21896941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132961-5E0D-48A6-9FFC-6EAA51C480A5}"/>
              </a:ext>
            </a:extLst>
          </p:cNvPr>
          <p:cNvSpPr>
            <a:spLocks noGrp="1"/>
          </p:cNvSpPr>
          <p:nvPr>
            <p:ph type="title"/>
          </p:nvPr>
        </p:nvSpPr>
        <p:spPr/>
        <p:txBody>
          <a:bodyPr>
            <a:normAutofit fontScale="90000"/>
          </a:bodyPr>
          <a:lstStyle/>
          <a:p>
            <a:r>
              <a:rPr lang="en-IN" dirty="0"/>
              <a:t/>
            </a:r>
            <a:br>
              <a:rPr lang="en-IN" dirty="0"/>
            </a:br>
            <a:r>
              <a:rPr lang="en-IN" dirty="0"/>
              <a:t>Program 1:Printing to a terminal</a:t>
            </a:r>
            <a:br>
              <a:rPr lang="en-IN" dirty="0"/>
            </a:br>
            <a:endParaRPr lang="en-IN" dirty="0"/>
          </a:p>
        </p:txBody>
      </p:sp>
      <p:pic>
        <p:nvPicPr>
          <p:cNvPr id="4" name="Content Placeholder 3">
            <a:extLst>
              <a:ext uri="{FF2B5EF4-FFF2-40B4-BE49-F238E27FC236}">
                <a16:creationId xmlns:a16="http://schemas.microsoft.com/office/drawing/2014/main" xmlns="" id="{E49A8550-5B58-47AE-B5DE-D0B2F65F9038}"/>
              </a:ext>
            </a:extLst>
          </p:cNvPr>
          <p:cNvPicPr>
            <a:picLocks noGrp="1" noChangeAspect="1"/>
          </p:cNvPicPr>
          <p:nvPr>
            <p:ph sz="quarter" idx="1"/>
          </p:nvPr>
        </p:nvPicPr>
        <p:blipFill>
          <a:blip r:embed="rId2"/>
          <a:stretch>
            <a:fillRect/>
          </a:stretch>
        </p:blipFill>
        <p:spPr>
          <a:xfrm>
            <a:off x="0" y="902384"/>
            <a:ext cx="9021980" cy="2526616"/>
          </a:xfrm>
          <a:prstGeom prst="rect">
            <a:avLst/>
          </a:prstGeom>
        </p:spPr>
      </p:pic>
      <p:pic>
        <p:nvPicPr>
          <p:cNvPr id="5" name="Picture 4">
            <a:extLst>
              <a:ext uri="{FF2B5EF4-FFF2-40B4-BE49-F238E27FC236}">
                <a16:creationId xmlns:a16="http://schemas.microsoft.com/office/drawing/2014/main" xmlns="" id="{42BD411E-CF8C-4E85-A072-3BC5DE54B7EC}"/>
              </a:ext>
            </a:extLst>
          </p:cNvPr>
          <p:cNvPicPr>
            <a:picLocks noChangeAspect="1"/>
          </p:cNvPicPr>
          <p:nvPr/>
        </p:nvPicPr>
        <p:blipFill>
          <a:blip r:embed="rId3"/>
          <a:stretch>
            <a:fillRect/>
          </a:stretch>
        </p:blipFill>
        <p:spPr>
          <a:xfrm>
            <a:off x="98675" y="3429000"/>
            <a:ext cx="8960970" cy="2246001"/>
          </a:xfrm>
          <a:prstGeom prst="rect">
            <a:avLst/>
          </a:prstGeom>
        </p:spPr>
      </p:pic>
    </p:spTree>
    <p:extLst>
      <p:ext uri="{BB962C8B-B14F-4D97-AF65-F5344CB8AC3E}">
        <p14:creationId xmlns:p14="http://schemas.microsoft.com/office/powerpoint/2010/main" xmlns="" val="76795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8E876D-619C-42F7-AD4B-E453EAC8F16A}"/>
              </a:ext>
            </a:extLst>
          </p:cNvPr>
          <p:cNvSpPr>
            <a:spLocks noGrp="1"/>
          </p:cNvSpPr>
          <p:nvPr>
            <p:ph type="title"/>
          </p:nvPr>
        </p:nvSpPr>
        <p:spPr/>
        <p:txBody>
          <a:bodyPr/>
          <a:lstStyle/>
          <a:p>
            <a:r>
              <a:rPr lang="en-IN" dirty="0"/>
              <a:t>Programming </a:t>
            </a:r>
            <a:r>
              <a:rPr lang="en-IN" dirty="0" err="1"/>
              <a:t>RaspberryPi</a:t>
            </a:r>
            <a:r>
              <a:rPr lang="en-IN" dirty="0"/>
              <a:t> with Python</a:t>
            </a:r>
            <a:endParaRPr lang="en-IN" b="1" dirty="0"/>
          </a:p>
        </p:txBody>
      </p:sp>
      <p:sp>
        <p:nvSpPr>
          <p:cNvPr id="3" name="Content Placeholder 2">
            <a:extLst>
              <a:ext uri="{FF2B5EF4-FFF2-40B4-BE49-F238E27FC236}">
                <a16:creationId xmlns:a16="http://schemas.microsoft.com/office/drawing/2014/main" xmlns="" id="{FA14FF0A-C27A-4622-AAE2-74EAD008FB49}"/>
              </a:ext>
            </a:extLst>
          </p:cNvPr>
          <p:cNvSpPr>
            <a:spLocks noGrp="1"/>
          </p:cNvSpPr>
          <p:nvPr>
            <p:ph sz="quarter" idx="1"/>
          </p:nvPr>
        </p:nvSpPr>
        <p:spPr/>
        <p:txBody>
          <a:bodyPr/>
          <a:lstStyle/>
          <a:p>
            <a:r>
              <a:rPr lang="en-IN" dirty="0"/>
              <a:t>1. Blinking an LED</a:t>
            </a:r>
          </a:p>
          <a:p>
            <a:r>
              <a:rPr lang="en-IN" dirty="0"/>
              <a:t>2. Push button for physical input</a:t>
            </a:r>
          </a:p>
          <a:p>
            <a:pPr lvl="1"/>
            <a:r>
              <a:rPr lang="en-IN" dirty="0"/>
              <a:t>Switch used to control LED</a:t>
            </a:r>
          </a:p>
          <a:p>
            <a:r>
              <a:rPr lang="en-IN" dirty="0"/>
              <a:t>3.Interact with the user</a:t>
            </a:r>
          </a:p>
          <a:p>
            <a:pPr lvl="1"/>
            <a:r>
              <a:rPr lang="en-IN" dirty="0"/>
              <a:t>Switch used to control LED depending on user choice</a:t>
            </a:r>
          </a:p>
        </p:txBody>
      </p:sp>
    </p:spTree>
    <p:extLst>
      <p:ext uri="{BB962C8B-B14F-4D97-AF65-F5344CB8AC3E}">
        <p14:creationId xmlns:p14="http://schemas.microsoft.com/office/powerpoint/2010/main" xmlns="" val="3770457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1AB862-EB3C-4EC0-97DE-0B68D4BEF869}"/>
              </a:ext>
            </a:extLst>
          </p:cNvPr>
          <p:cNvSpPr>
            <a:spLocks noGrp="1"/>
          </p:cNvSpPr>
          <p:nvPr>
            <p:ph type="title"/>
          </p:nvPr>
        </p:nvSpPr>
        <p:spPr/>
        <p:txBody>
          <a:bodyPr/>
          <a:lstStyle/>
          <a:p>
            <a:r>
              <a:rPr lang="en-IN" dirty="0"/>
              <a:t>Program 2: Blinking an LED</a:t>
            </a:r>
          </a:p>
        </p:txBody>
      </p:sp>
      <p:pic>
        <p:nvPicPr>
          <p:cNvPr id="4" name="Content Placeholder 3">
            <a:extLst>
              <a:ext uri="{FF2B5EF4-FFF2-40B4-BE49-F238E27FC236}">
                <a16:creationId xmlns:a16="http://schemas.microsoft.com/office/drawing/2014/main" xmlns="" id="{FF109809-3597-4921-A109-B0A02E8F102B}"/>
              </a:ext>
            </a:extLst>
          </p:cNvPr>
          <p:cNvPicPr>
            <a:picLocks noGrp="1" noChangeAspect="1"/>
          </p:cNvPicPr>
          <p:nvPr>
            <p:ph sz="quarter" idx="1"/>
          </p:nvPr>
        </p:nvPicPr>
        <p:blipFill>
          <a:blip r:embed="rId2"/>
          <a:stretch>
            <a:fillRect/>
          </a:stretch>
        </p:blipFill>
        <p:spPr>
          <a:xfrm>
            <a:off x="-89248" y="1495016"/>
            <a:ext cx="9322495" cy="3867967"/>
          </a:xfrm>
          <a:prstGeom prst="rect">
            <a:avLst/>
          </a:prstGeom>
        </p:spPr>
      </p:pic>
    </p:spTree>
    <p:extLst>
      <p:ext uri="{BB962C8B-B14F-4D97-AF65-F5344CB8AC3E}">
        <p14:creationId xmlns:p14="http://schemas.microsoft.com/office/powerpoint/2010/main" xmlns="" val="13246307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793872-78A0-4D17-9A60-99F19E1284A7}"/>
              </a:ext>
            </a:extLst>
          </p:cNvPr>
          <p:cNvSpPr>
            <a:spLocks noGrp="1"/>
          </p:cNvSpPr>
          <p:nvPr>
            <p:ph type="title"/>
          </p:nvPr>
        </p:nvSpPr>
        <p:spPr/>
        <p:txBody>
          <a:bodyPr/>
          <a:lstStyle/>
          <a:p>
            <a:r>
              <a:rPr lang="en-IN" dirty="0"/>
              <a:t>LED Blink</a:t>
            </a:r>
          </a:p>
        </p:txBody>
      </p:sp>
      <p:sp>
        <p:nvSpPr>
          <p:cNvPr id="3" name="Content Placeholder 2">
            <a:extLst>
              <a:ext uri="{FF2B5EF4-FFF2-40B4-BE49-F238E27FC236}">
                <a16:creationId xmlns:a16="http://schemas.microsoft.com/office/drawing/2014/main" xmlns="" id="{B79E5DB5-14A8-41AE-910F-EBEAE5B1368F}"/>
              </a:ext>
            </a:extLst>
          </p:cNvPr>
          <p:cNvSpPr>
            <a:spLocks noGrp="1"/>
          </p:cNvSpPr>
          <p:nvPr>
            <p:ph sz="quarter" idx="1"/>
          </p:nvPr>
        </p:nvSpPr>
        <p:spPr/>
        <p:txBody>
          <a:bodyPr>
            <a:normAutofit fontScale="77500" lnSpcReduction="20000"/>
          </a:bodyPr>
          <a:lstStyle/>
          <a:p>
            <a:r>
              <a:rPr lang="pt-BR" b="1" dirty="0"/>
              <a:t>import RPi.GPIO as GPIO</a:t>
            </a:r>
          </a:p>
          <a:p>
            <a:pPr lvl="1"/>
            <a:r>
              <a:rPr lang="en-IN" dirty="0"/>
              <a:t>Tells the Python interpreter (the thing that runs the Python code) that it will be using a ‘library’ that will tell it how to work with the Raspberry Pi’s GPIO pins. </a:t>
            </a:r>
          </a:p>
          <a:p>
            <a:r>
              <a:rPr lang="en-IN" b="1" dirty="0"/>
              <a:t>import time</a:t>
            </a:r>
          </a:p>
          <a:p>
            <a:pPr lvl="1"/>
            <a:r>
              <a:rPr lang="en-IN" dirty="0"/>
              <a:t>imports the Time library so that we can pause the script later on.</a:t>
            </a:r>
          </a:p>
          <a:p>
            <a:r>
              <a:rPr lang="en-IN" b="1" dirty="0" err="1"/>
              <a:t>GPIO.setmode</a:t>
            </a:r>
            <a:r>
              <a:rPr lang="en-IN" b="1" dirty="0"/>
              <a:t>(GPIO.BCM)   or GPIO.BOARD</a:t>
            </a:r>
          </a:p>
          <a:p>
            <a:pPr lvl="1"/>
            <a:r>
              <a:rPr lang="en-IN" dirty="0"/>
              <a:t>Each pin on the Raspberry Pi has several different names, so you need to tell the program which naming convention is to be used.</a:t>
            </a:r>
          </a:p>
          <a:p>
            <a:r>
              <a:rPr lang="en-IN" b="1" dirty="0" err="1"/>
              <a:t>GPIO.setup</a:t>
            </a:r>
            <a:r>
              <a:rPr lang="en-IN" b="1" dirty="0"/>
              <a:t>(18, GPIO.OUT)</a:t>
            </a:r>
          </a:p>
          <a:p>
            <a:r>
              <a:rPr lang="en-IN" b="1" dirty="0" err="1"/>
              <a:t>GPIO.output</a:t>
            </a:r>
            <a:r>
              <a:rPr lang="en-IN" b="1" dirty="0"/>
              <a:t>(18, GPIO.HIGH)</a:t>
            </a:r>
          </a:p>
          <a:p>
            <a:pPr lvl="1"/>
            <a:r>
              <a:rPr lang="en-IN" dirty="0"/>
              <a:t>This turns the GPIO pin ‘on’. What this actually means is that the pin is made to provide power of 3.3volts.  This is enough to turn the LED in our circuit on.</a:t>
            </a:r>
          </a:p>
          <a:p>
            <a:r>
              <a:rPr lang="en-IN" b="1" dirty="0" err="1"/>
              <a:t>GPIO.output</a:t>
            </a:r>
            <a:r>
              <a:rPr lang="en-IN" b="1" dirty="0"/>
              <a:t>(18, GPIO.LOW)</a:t>
            </a:r>
          </a:p>
          <a:p>
            <a:pPr lvl="1"/>
            <a:r>
              <a:rPr lang="en-IN" dirty="0"/>
              <a:t>This turns the GPIO pin ‘off’, meaning that the pin is no longer supplying any power.</a:t>
            </a:r>
          </a:p>
        </p:txBody>
      </p:sp>
    </p:spTree>
    <p:extLst>
      <p:ext uri="{BB962C8B-B14F-4D97-AF65-F5344CB8AC3E}">
        <p14:creationId xmlns:p14="http://schemas.microsoft.com/office/powerpoint/2010/main" xmlns="" val="38935283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6EABAB-0BEC-4A61-A729-466B2319C063}"/>
              </a:ext>
            </a:extLst>
          </p:cNvPr>
          <p:cNvSpPr>
            <a:spLocks noGrp="1"/>
          </p:cNvSpPr>
          <p:nvPr>
            <p:ph type="title"/>
          </p:nvPr>
        </p:nvSpPr>
        <p:spPr>
          <a:xfrm>
            <a:off x="323528" y="415161"/>
            <a:ext cx="8229600" cy="990600"/>
          </a:xfrm>
        </p:spPr>
        <p:txBody>
          <a:bodyPr>
            <a:normAutofit fontScale="90000"/>
          </a:bodyPr>
          <a:lstStyle/>
          <a:p>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t>
            </a:r>
            <a:br>
              <a:rPr lang="en-IN" dirty="0"/>
            </a:br>
            <a:r>
              <a:rPr lang="en-IN" dirty="0"/>
              <a:t/>
            </a:r>
            <a:br>
              <a:rPr lang="en-IN" dirty="0"/>
            </a:br>
            <a:r>
              <a:rPr lang="en-IN" dirty="0"/>
              <a:t>Exploring the </a:t>
            </a:r>
            <a:r>
              <a:rPr lang="en-IN" dirty="0" err="1"/>
              <a:t>Raspberrypi</a:t>
            </a:r>
            <a:r>
              <a:rPr lang="en-IN" dirty="0"/>
              <a:t> Learning Board</a:t>
            </a:r>
            <a:br>
              <a:rPr lang="en-IN" dirty="0"/>
            </a:br>
            <a:r>
              <a:rPr lang="en-IN" dirty="0"/>
              <a:t>Raspberry Pi2 Model B and its GPIO </a:t>
            </a:r>
            <a:br>
              <a:rPr lang="en-IN" dirty="0"/>
            </a:br>
            <a:endParaRPr lang="en-IN" dirty="0"/>
          </a:p>
        </p:txBody>
      </p:sp>
      <p:pic>
        <p:nvPicPr>
          <p:cNvPr id="5" name="Picture 4">
            <a:extLst>
              <a:ext uri="{FF2B5EF4-FFF2-40B4-BE49-F238E27FC236}">
                <a16:creationId xmlns:a16="http://schemas.microsoft.com/office/drawing/2014/main" xmlns="" id="{D6F71E34-C520-480F-BFAB-D1668B707441}"/>
              </a:ext>
            </a:extLst>
          </p:cNvPr>
          <p:cNvPicPr>
            <a:picLocks noChangeAspect="1"/>
          </p:cNvPicPr>
          <p:nvPr/>
        </p:nvPicPr>
        <p:blipFill>
          <a:blip r:embed="rId2"/>
          <a:stretch>
            <a:fillRect/>
          </a:stretch>
        </p:blipFill>
        <p:spPr>
          <a:xfrm>
            <a:off x="-21366" y="1772816"/>
            <a:ext cx="9241807" cy="3024336"/>
          </a:xfrm>
          <a:prstGeom prst="rect">
            <a:avLst/>
          </a:prstGeom>
        </p:spPr>
      </p:pic>
      <p:sp>
        <p:nvSpPr>
          <p:cNvPr id="8" name="Rectangle 7">
            <a:extLst>
              <a:ext uri="{FF2B5EF4-FFF2-40B4-BE49-F238E27FC236}">
                <a16:creationId xmlns:a16="http://schemas.microsoft.com/office/drawing/2014/main" xmlns="" id="{ED17F5E1-691F-49FB-8196-E7DD95603A62}"/>
              </a:ext>
            </a:extLst>
          </p:cNvPr>
          <p:cNvSpPr/>
          <p:nvPr/>
        </p:nvSpPr>
        <p:spPr>
          <a:xfrm>
            <a:off x="251520" y="5301208"/>
            <a:ext cx="8064895" cy="646331"/>
          </a:xfrm>
          <a:prstGeom prst="rect">
            <a:avLst/>
          </a:prstGeom>
        </p:spPr>
        <p:txBody>
          <a:bodyPr wrap="square">
            <a:spAutoFit/>
          </a:bodyPr>
          <a:lstStyle/>
          <a:p>
            <a:r>
              <a:rPr lang="en-IN" dirty="0"/>
              <a:t>https://www.jameco.com/Jameco/workshop/circuitnotes/raspberry-pi-circuit-note.html</a:t>
            </a:r>
          </a:p>
        </p:txBody>
      </p:sp>
    </p:spTree>
    <p:extLst>
      <p:ext uri="{BB962C8B-B14F-4D97-AF65-F5344CB8AC3E}">
        <p14:creationId xmlns:p14="http://schemas.microsoft.com/office/powerpoint/2010/main" xmlns="" val="13312723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35C3A8-F2B3-44F0-B308-3A98B09546B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C972AD2C-20F9-490D-9B91-8C910F9954BF}"/>
              </a:ext>
            </a:extLst>
          </p:cNvPr>
          <p:cNvSpPr>
            <a:spLocks noGrp="1"/>
          </p:cNvSpPr>
          <p:nvPr>
            <p:ph sz="quarter" idx="1"/>
          </p:nvPr>
        </p:nvSpPr>
        <p:spPr/>
        <p:txBody>
          <a:bodyPr/>
          <a:lstStyle/>
          <a:p>
            <a:endParaRPr lang="en-IN"/>
          </a:p>
        </p:txBody>
      </p:sp>
      <p:pic>
        <p:nvPicPr>
          <p:cNvPr id="4" name="Picture 3">
            <a:extLst>
              <a:ext uri="{FF2B5EF4-FFF2-40B4-BE49-F238E27FC236}">
                <a16:creationId xmlns:a16="http://schemas.microsoft.com/office/drawing/2014/main" xmlns="" id="{006B5B61-1052-4564-A789-490BCECDFCE8}"/>
              </a:ext>
            </a:extLst>
          </p:cNvPr>
          <p:cNvPicPr>
            <a:picLocks noChangeAspect="1"/>
          </p:cNvPicPr>
          <p:nvPr/>
        </p:nvPicPr>
        <p:blipFill>
          <a:blip r:embed="rId2"/>
          <a:stretch>
            <a:fillRect/>
          </a:stretch>
        </p:blipFill>
        <p:spPr>
          <a:xfrm>
            <a:off x="335719" y="956572"/>
            <a:ext cx="8484753" cy="4937759"/>
          </a:xfrm>
          <a:prstGeom prst="rect">
            <a:avLst/>
          </a:prstGeom>
        </p:spPr>
      </p:pic>
    </p:spTree>
    <p:extLst>
      <p:ext uri="{BB962C8B-B14F-4D97-AF65-F5344CB8AC3E}">
        <p14:creationId xmlns:p14="http://schemas.microsoft.com/office/powerpoint/2010/main" xmlns="" val="26222392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DABE4A-51DF-4504-9421-486285849638}"/>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xmlns="" id="{9153CAB8-42F6-4DF1-89FE-553DFBC0FFE0}"/>
              </a:ext>
            </a:extLst>
          </p:cNvPr>
          <p:cNvPicPr>
            <a:picLocks noGrp="1" noChangeAspect="1"/>
          </p:cNvPicPr>
          <p:nvPr>
            <p:ph sz="quarter" idx="1"/>
          </p:nvPr>
        </p:nvPicPr>
        <p:blipFill>
          <a:blip r:embed="rId2"/>
          <a:stretch>
            <a:fillRect/>
          </a:stretch>
        </p:blipFill>
        <p:spPr>
          <a:xfrm>
            <a:off x="-51761" y="1268760"/>
            <a:ext cx="9116377" cy="1979290"/>
          </a:xfrm>
          <a:prstGeom prst="rect">
            <a:avLst/>
          </a:prstGeom>
        </p:spPr>
      </p:pic>
      <p:pic>
        <p:nvPicPr>
          <p:cNvPr id="6" name="Picture 5">
            <a:extLst>
              <a:ext uri="{FF2B5EF4-FFF2-40B4-BE49-F238E27FC236}">
                <a16:creationId xmlns:a16="http://schemas.microsoft.com/office/drawing/2014/main" xmlns="" id="{6792D8D8-FEC3-4B34-807F-21F82C806855}"/>
              </a:ext>
            </a:extLst>
          </p:cNvPr>
          <p:cNvPicPr>
            <a:picLocks noChangeAspect="1"/>
          </p:cNvPicPr>
          <p:nvPr/>
        </p:nvPicPr>
        <p:blipFill>
          <a:blip r:embed="rId3"/>
          <a:stretch>
            <a:fillRect/>
          </a:stretch>
        </p:blipFill>
        <p:spPr>
          <a:xfrm>
            <a:off x="-41526" y="2909920"/>
            <a:ext cx="9024564" cy="676259"/>
          </a:xfrm>
          <a:prstGeom prst="rect">
            <a:avLst/>
          </a:prstGeom>
        </p:spPr>
      </p:pic>
    </p:spTree>
    <p:extLst>
      <p:ext uri="{BB962C8B-B14F-4D97-AF65-F5344CB8AC3E}">
        <p14:creationId xmlns:p14="http://schemas.microsoft.com/office/powerpoint/2010/main" xmlns="" val="33337201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8196AE-9285-4054-BBED-B9EFC17C0C4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F3803823-A77A-499F-B136-961367A594AF}"/>
              </a:ext>
            </a:extLst>
          </p:cNvPr>
          <p:cNvSpPr>
            <a:spLocks noGrp="1"/>
          </p:cNvSpPr>
          <p:nvPr>
            <p:ph sz="quarter" idx="1"/>
          </p:nvPr>
        </p:nvSpPr>
        <p:spPr/>
        <p:txBody>
          <a:bodyPr/>
          <a:lstStyle/>
          <a:p>
            <a:endParaRPr lang="en-IN" dirty="0"/>
          </a:p>
        </p:txBody>
      </p:sp>
      <p:pic>
        <p:nvPicPr>
          <p:cNvPr id="4" name="Picture 3">
            <a:extLst>
              <a:ext uri="{FF2B5EF4-FFF2-40B4-BE49-F238E27FC236}">
                <a16:creationId xmlns:a16="http://schemas.microsoft.com/office/drawing/2014/main" xmlns="" id="{F5078D43-D337-46B9-AE17-526773F77C31}"/>
              </a:ext>
            </a:extLst>
          </p:cNvPr>
          <p:cNvPicPr>
            <a:picLocks noChangeAspect="1"/>
          </p:cNvPicPr>
          <p:nvPr/>
        </p:nvPicPr>
        <p:blipFill>
          <a:blip r:embed="rId2"/>
          <a:stretch>
            <a:fillRect/>
          </a:stretch>
        </p:blipFill>
        <p:spPr>
          <a:xfrm>
            <a:off x="1161504" y="140738"/>
            <a:ext cx="7154912" cy="6778337"/>
          </a:xfrm>
          <a:prstGeom prst="rect">
            <a:avLst/>
          </a:prstGeom>
        </p:spPr>
      </p:pic>
    </p:spTree>
    <p:extLst>
      <p:ext uri="{BB962C8B-B14F-4D97-AF65-F5344CB8AC3E}">
        <p14:creationId xmlns:p14="http://schemas.microsoft.com/office/powerpoint/2010/main" xmlns="" val="24399212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F418DE-D2FB-47D8-BB3B-BD86D4B0063B}"/>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xmlns="" id="{1A0E0B23-65CF-4A3E-BA76-0E81CEB865C2}"/>
              </a:ext>
            </a:extLst>
          </p:cNvPr>
          <p:cNvPicPr>
            <a:picLocks noGrp="1" noChangeAspect="1"/>
          </p:cNvPicPr>
          <p:nvPr>
            <p:ph sz="quarter" idx="1"/>
          </p:nvPr>
        </p:nvPicPr>
        <p:blipFill>
          <a:blip r:embed="rId2"/>
          <a:stretch>
            <a:fillRect/>
          </a:stretch>
        </p:blipFill>
        <p:spPr>
          <a:xfrm>
            <a:off x="251518" y="4337"/>
            <a:ext cx="7960763" cy="1799109"/>
          </a:xfrm>
          <a:prstGeom prst="rect">
            <a:avLst/>
          </a:prstGeom>
        </p:spPr>
      </p:pic>
      <p:pic>
        <p:nvPicPr>
          <p:cNvPr id="5" name="Picture 4">
            <a:extLst>
              <a:ext uri="{FF2B5EF4-FFF2-40B4-BE49-F238E27FC236}">
                <a16:creationId xmlns:a16="http://schemas.microsoft.com/office/drawing/2014/main" xmlns="" id="{C39EB2EB-9D92-407D-9671-1973BEE1E1FB}"/>
              </a:ext>
            </a:extLst>
          </p:cNvPr>
          <p:cNvPicPr>
            <a:picLocks noChangeAspect="1"/>
          </p:cNvPicPr>
          <p:nvPr/>
        </p:nvPicPr>
        <p:blipFill>
          <a:blip r:embed="rId3"/>
          <a:stretch>
            <a:fillRect/>
          </a:stretch>
        </p:blipFill>
        <p:spPr>
          <a:xfrm>
            <a:off x="354062" y="1700808"/>
            <a:ext cx="7799473" cy="5858428"/>
          </a:xfrm>
          <a:prstGeom prst="rect">
            <a:avLst/>
          </a:prstGeom>
        </p:spPr>
      </p:pic>
    </p:spTree>
    <p:extLst>
      <p:ext uri="{BB962C8B-B14F-4D97-AF65-F5344CB8AC3E}">
        <p14:creationId xmlns:p14="http://schemas.microsoft.com/office/powerpoint/2010/main" xmlns="" val="20411860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4C8F0B-4CCD-4EF4-96D0-298252E26012}"/>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xmlns="" id="{806E446C-77ED-467B-A92C-4095791D8246}"/>
              </a:ext>
            </a:extLst>
          </p:cNvPr>
          <p:cNvPicPr>
            <a:picLocks noGrp="1" noChangeAspect="1"/>
          </p:cNvPicPr>
          <p:nvPr>
            <p:ph sz="quarter" idx="1"/>
          </p:nvPr>
        </p:nvPicPr>
        <p:blipFill>
          <a:blip r:embed="rId2"/>
          <a:stretch>
            <a:fillRect/>
          </a:stretch>
        </p:blipFill>
        <p:spPr>
          <a:xfrm>
            <a:off x="-18583" y="1556792"/>
            <a:ext cx="8840982" cy="720080"/>
          </a:xfrm>
          <a:prstGeom prst="rect">
            <a:avLst/>
          </a:prstGeom>
        </p:spPr>
      </p:pic>
    </p:spTree>
    <p:extLst>
      <p:ext uri="{BB962C8B-B14F-4D97-AF65-F5344CB8AC3E}">
        <p14:creationId xmlns:p14="http://schemas.microsoft.com/office/powerpoint/2010/main" xmlns="" val="3871523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38CB54-0E63-43FD-8FB1-285E3DF2516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EAAD760D-94EE-4FC8-9E64-A4F220002D3B}"/>
              </a:ext>
            </a:extLst>
          </p:cNvPr>
          <p:cNvSpPr>
            <a:spLocks noGrp="1"/>
          </p:cNvSpPr>
          <p:nvPr>
            <p:ph sz="quarter" idx="1"/>
          </p:nvPr>
        </p:nvSpPr>
        <p:spPr/>
        <p:txBody>
          <a:bodyPr/>
          <a:lstStyle/>
          <a:p>
            <a:pPr marL="0" indent="0">
              <a:buNone/>
            </a:pPr>
            <a:r>
              <a:rPr lang="en-IN" dirty="0"/>
              <a:t>Why </a:t>
            </a:r>
            <a:r>
              <a:rPr lang="en-IN" dirty="0" err="1"/>
              <a:t>RaspberryPi</a:t>
            </a:r>
            <a:r>
              <a:rPr lang="en-IN" dirty="0"/>
              <a:t>?</a:t>
            </a:r>
          </a:p>
          <a:p>
            <a:r>
              <a:rPr lang="en-IN" dirty="0"/>
              <a:t> Inexpensive, Cross-platform, Simple, clear programming  environment, Open source and extensible software.</a:t>
            </a:r>
          </a:p>
          <a:p>
            <a:endParaRPr lang="en-IN" dirty="0"/>
          </a:p>
          <a:p>
            <a:endParaRPr lang="en-IN" dirty="0"/>
          </a:p>
        </p:txBody>
      </p:sp>
    </p:spTree>
    <p:extLst>
      <p:ext uri="{BB962C8B-B14F-4D97-AF65-F5344CB8AC3E}">
        <p14:creationId xmlns:p14="http://schemas.microsoft.com/office/powerpoint/2010/main" xmlns="" val="26668638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68ABAB-3267-4CAE-82FC-0B34F81A6EDB}"/>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xmlns="" id="{931D1E52-380E-4940-B60D-8FB26A97DCDE}"/>
              </a:ext>
            </a:extLst>
          </p:cNvPr>
          <p:cNvPicPr>
            <a:picLocks noGrp="1" noChangeAspect="1"/>
          </p:cNvPicPr>
          <p:nvPr>
            <p:ph sz="quarter" idx="1"/>
          </p:nvPr>
        </p:nvPicPr>
        <p:blipFill>
          <a:blip r:embed="rId2"/>
          <a:stretch>
            <a:fillRect/>
          </a:stretch>
        </p:blipFill>
        <p:spPr>
          <a:xfrm>
            <a:off x="307227" y="1412776"/>
            <a:ext cx="8529546" cy="3479328"/>
          </a:xfrm>
          <a:prstGeom prst="rect">
            <a:avLst/>
          </a:prstGeom>
        </p:spPr>
      </p:pic>
    </p:spTree>
    <p:extLst>
      <p:ext uri="{BB962C8B-B14F-4D97-AF65-F5344CB8AC3E}">
        <p14:creationId xmlns:p14="http://schemas.microsoft.com/office/powerpoint/2010/main" xmlns="" val="18105421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D6E70C-B9B2-40E6-85EE-81CE3660494A}"/>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xmlns="" id="{2FEAA458-616F-42D0-A399-B20160C210B8}"/>
              </a:ext>
            </a:extLst>
          </p:cNvPr>
          <p:cNvPicPr>
            <a:picLocks noGrp="1" noChangeAspect="1"/>
          </p:cNvPicPr>
          <p:nvPr>
            <p:ph sz="quarter" idx="1"/>
          </p:nvPr>
        </p:nvPicPr>
        <p:blipFill>
          <a:blip r:embed="rId2"/>
          <a:stretch>
            <a:fillRect/>
          </a:stretch>
        </p:blipFill>
        <p:spPr>
          <a:xfrm>
            <a:off x="1043608" y="326389"/>
            <a:ext cx="7416824" cy="6205222"/>
          </a:xfrm>
          <a:prstGeom prst="rect">
            <a:avLst/>
          </a:prstGeom>
        </p:spPr>
      </p:pic>
    </p:spTree>
    <p:extLst>
      <p:ext uri="{BB962C8B-B14F-4D97-AF65-F5344CB8AC3E}">
        <p14:creationId xmlns:p14="http://schemas.microsoft.com/office/powerpoint/2010/main" xmlns="" val="24109952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238A4A-6722-4BB2-9EBE-19914F48F4C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BBB6283B-CCC7-480D-B6D0-1F30B113DF49}"/>
              </a:ext>
            </a:extLst>
          </p:cNvPr>
          <p:cNvSpPr>
            <a:spLocks noGrp="1"/>
          </p:cNvSpPr>
          <p:nvPr>
            <p:ph sz="quarter" idx="1"/>
          </p:nvPr>
        </p:nvSpPr>
        <p:spPr/>
        <p:txBody>
          <a:bodyPr/>
          <a:lstStyle/>
          <a:p>
            <a:endParaRPr lang="en-IN" dirty="0"/>
          </a:p>
        </p:txBody>
      </p:sp>
      <p:pic>
        <p:nvPicPr>
          <p:cNvPr id="5" name="Picture 4">
            <a:extLst>
              <a:ext uri="{FF2B5EF4-FFF2-40B4-BE49-F238E27FC236}">
                <a16:creationId xmlns:a16="http://schemas.microsoft.com/office/drawing/2014/main" xmlns="" id="{01D65438-79FD-43E0-8015-8B6216CB91C0}"/>
              </a:ext>
            </a:extLst>
          </p:cNvPr>
          <p:cNvPicPr>
            <a:picLocks noChangeAspect="1"/>
          </p:cNvPicPr>
          <p:nvPr/>
        </p:nvPicPr>
        <p:blipFill>
          <a:blip r:embed="rId2"/>
          <a:stretch>
            <a:fillRect/>
          </a:stretch>
        </p:blipFill>
        <p:spPr>
          <a:xfrm>
            <a:off x="310209" y="1219200"/>
            <a:ext cx="8523582" cy="3341147"/>
          </a:xfrm>
          <a:prstGeom prst="rect">
            <a:avLst/>
          </a:prstGeom>
        </p:spPr>
      </p:pic>
    </p:spTree>
    <p:extLst>
      <p:ext uri="{BB962C8B-B14F-4D97-AF65-F5344CB8AC3E}">
        <p14:creationId xmlns:p14="http://schemas.microsoft.com/office/powerpoint/2010/main" xmlns="" val="826645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1E16B9-D6DF-4DB0-99F7-1E76345BDA8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F4452DC4-26DB-4DF1-83AF-C7FD7387928D}"/>
              </a:ext>
            </a:extLst>
          </p:cNvPr>
          <p:cNvSpPr>
            <a:spLocks noGrp="1"/>
          </p:cNvSpPr>
          <p:nvPr>
            <p:ph sz="quarter" idx="1"/>
          </p:nvPr>
        </p:nvSpPr>
        <p:spPr/>
        <p:txBody>
          <a:bodyPr/>
          <a:lstStyle/>
          <a:p>
            <a:endParaRPr lang="en-IN" dirty="0"/>
          </a:p>
        </p:txBody>
      </p:sp>
      <p:pic>
        <p:nvPicPr>
          <p:cNvPr id="4" name="Picture 3">
            <a:extLst>
              <a:ext uri="{FF2B5EF4-FFF2-40B4-BE49-F238E27FC236}">
                <a16:creationId xmlns:a16="http://schemas.microsoft.com/office/drawing/2014/main" xmlns="" id="{205F9102-2396-4E1F-B861-475183370B2E}"/>
              </a:ext>
            </a:extLst>
          </p:cNvPr>
          <p:cNvPicPr>
            <a:picLocks noChangeAspect="1"/>
          </p:cNvPicPr>
          <p:nvPr/>
        </p:nvPicPr>
        <p:blipFill>
          <a:blip r:embed="rId2"/>
          <a:stretch>
            <a:fillRect/>
          </a:stretch>
        </p:blipFill>
        <p:spPr>
          <a:xfrm>
            <a:off x="1403648" y="280384"/>
            <a:ext cx="6987301" cy="6297232"/>
          </a:xfrm>
          <a:prstGeom prst="rect">
            <a:avLst/>
          </a:prstGeom>
        </p:spPr>
      </p:pic>
    </p:spTree>
    <p:extLst>
      <p:ext uri="{BB962C8B-B14F-4D97-AF65-F5344CB8AC3E}">
        <p14:creationId xmlns:p14="http://schemas.microsoft.com/office/powerpoint/2010/main" xmlns="" val="10521732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80320D-F132-45A0-81C3-59322B4492E7}"/>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xmlns="" id="{61D18ACB-08A8-425D-9A12-5FACF2C7A373}"/>
              </a:ext>
            </a:extLst>
          </p:cNvPr>
          <p:cNvPicPr>
            <a:picLocks noGrp="1" noChangeAspect="1"/>
          </p:cNvPicPr>
          <p:nvPr>
            <p:ph sz="quarter" idx="1"/>
          </p:nvPr>
        </p:nvPicPr>
        <p:blipFill>
          <a:blip r:embed="rId2"/>
          <a:stretch>
            <a:fillRect/>
          </a:stretch>
        </p:blipFill>
        <p:spPr>
          <a:xfrm>
            <a:off x="567055" y="1988840"/>
            <a:ext cx="8009890" cy="377825"/>
          </a:xfrm>
          <a:prstGeom prst="rect">
            <a:avLst/>
          </a:prstGeom>
        </p:spPr>
      </p:pic>
    </p:spTree>
    <p:extLst>
      <p:ext uri="{BB962C8B-B14F-4D97-AF65-F5344CB8AC3E}">
        <p14:creationId xmlns:p14="http://schemas.microsoft.com/office/powerpoint/2010/main" xmlns="" val="22114934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66322E-F043-4085-9235-798B8ACB75D5}"/>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xmlns="" id="{C165BFDE-E001-4468-BD26-BE7A2C2E4E88}"/>
              </a:ext>
            </a:extLst>
          </p:cNvPr>
          <p:cNvPicPr>
            <a:picLocks noGrp="1" noChangeAspect="1"/>
          </p:cNvPicPr>
          <p:nvPr>
            <p:ph sz="quarter" idx="1"/>
          </p:nvPr>
        </p:nvPicPr>
        <p:blipFill>
          <a:blip r:embed="rId2"/>
          <a:stretch>
            <a:fillRect/>
          </a:stretch>
        </p:blipFill>
        <p:spPr>
          <a:xfrm>
            <a:off x="69968" y="1268760"/>
            <a:ext cx="9004064" cy="1944216"/>
          </a:xfrm>
          <a:prstGeom prst="rect">
            <a:avLst/>
          </a:prstGeom>
        </p:spPr>
      </p:pic>
      <p:pic>
        <p:nvPicPr>
          <p:cNvPr id="5" name="Picture 4">
            <a:extLst>
              <a:ext uri="{FF2B5EF4-FFF2-40B4-BE49-F238E27FC236}">
                <a16:creationId xmlns:a16="http://schemas.microsoft.com/office/drawing/2014/main" xmlns="" id="{0E019D3A-1BDF-43B9-803F-98EC3DFCF7FC}"/>
              </a:ext>
            </a:extLst>
          </p:cNvPr>
          <p:cNvPicPr>
            <a:picLocks noChangeAspect="1"/>
          </p:cNvPicPr>
          <p:nvPr/>
        </p:nvPicPr>
        <p:blipFill>
          <a:blip r:embed="rId3"/>
          <a:stretch>
            <a:fillRect/>
          </a:stretch>
        </p:blipFill>
        <p:spPr>
          <a:xfrm>
            <a:off x="130365" y="3211375"/>
            <a:ext cx="8883269" cy="1971018"/>
          </a:xfrm>
          <a:prstGeom prst="rect">
            <a:avLst/>
          </a:prstGeom>
        </p:spPr>
      </p:pic>
    </p:spTree>
    <p:extLst>
      <p:ext uri="{BB962C8B-B14F-4D97-AF65-F5344CB8AC3E}">
        <p14:creationId xmlns:p14="http://schemas.microsoft.com/office/powerpoint/2010/main" xmlns="" val="6308874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3D2235-F753-4E4D-BD03-47BFB0D6077E}"/>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xmlns="" id="{2D57B7E9-8C8A-4ECE-84F0-C8B12376D720}"/>
              </a:ext>
            </a:extLst>
          </p:cNvPr>
          <p:cNvPicPr>
            <a:picLocks noGrp="1" noChangeAspect="1"/>
          </p:cNvPicPr>
          <p:nvPr>
            <p:ph sz="quarter" idx="1"/>
          </p:nvPr>
        </p:nvPicPr>
        <p:blipFill>
          <a:blip r:embed="rId2"/>
          <a:stretch>
            <a:fillRect/>
          </a:stretch>
        </p:blipFill>
        <p:spPr>
          <a:xfrm>
            <a:off x="899592" y="267923"/>
            <a:ext cx="7195050" cy="6437677"/>
          </a:xfrm>
          <a:prstGeom prst="rect">
            <a:avLst/>
          </a:prstGeom>
        </p:spPr>
      </p:pic>
    </p:spTree>
    <p:extLst>
      <p:ext uri="{BB962C8B-B14F-4D97-AF65-F5344CB8AC3E}">
        <p14:creationId xmlns:p14="http://schemas.microsoft.com/office/powerpoint/2010/main" xmlns="" val="26110774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415238-CFE7-44DE-84A2-008BCEE54E8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B7630171-B0BE-4965-90B0-2CCDD4AE74C6}"/>
              </a:ext>
            </a:extLst>
          </p:cNvPr>
          <p:cNvSpPr>
            <a:spLocks noGrp="1"/>
          </p:cNvSpPr>
          <p:nvPr>
            <p:ph sz="quarter" idx="1"/>
          </p:nvPr>
        </p:nvSpPr>
        <p:spPr/>
        <p:txBody>
          <a:bodyPr/>
          <a:lstStyle/>
          <a:p>
            <a:endParaRPr lang="en-IN"/>
          </a:p>
        </p:txBody>
      </p:sp>
      <p:pic>
        <p:nvPicPr>
          <p:cNvPr id="4" name="Picture 3">
            <a:extLst>
              <a:ext uri="{FF2B5EF4-FFF2-40B4-BE49-F238E27FC236}">
                <a16:creationId xmlns:a16="http://schemas.microsoft.com/office/drawing/2014/main" xmlns="" id="{D8B5E2B1-4B98-4779-AD99-D68FB6AF1CA8}"/>
              </a:ext>
            </a:extLst>
          </p:cNvPr>
          <p:cNvPicPr>
            <a:picLocks noChangeAspect="1"/>
          </p:cNvPicPr>
          <p:nvPr/>
        </p:nvPicPr>
        <p:blipFill>
          <a:blip r:embed="rId2"/>
          <a:stretch>
            <a:fillRect/>
          </a:stretch>
        </p:blipFill>
        <p:spPr>
          <a:xfrm>
            <a:off x="755576" y="505022"/>
            <a:ext cx="7704856" cy="5793809"/>
          </a:xfrm>
          <a:prstGeom prst="rect">
            <a:avLst/>
          </a:prstGeom>
        </p:spPr>
      </p:pic>
    </p:spTree>
    <p:extLst>
      <p:ext uri="{BB962C8B-B14F-4D97-AF65-F5344CB8AC3E}">
        <p14:creationId xmlns:p14="http://schemas.microsoft.com/office/powerpoint/2010/main" xmlns="" val="27425832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76284C-C938-47C5-901D-2F72FBE7AF9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A32A0256-1B99-4DD8-82AA-29CB54AE9C4A}"/>
              </a:ext>
            </a:extLst>
          </p:cNvPr>
          <p:cNvSpPr>
            <a:spLocks noGrp="1"/>
          </p:cNvSpPr>
          <p:nvPr>
            <p:ph sz="quarter" idx="1"/>
          </p:nvPr>
        </p:nvSpPr>
        <p:spPr/>
        <p:txBody>
          <a:bodyPr/>
          <a:lstStyle/>
          <a:p>
            <a:endParaRPr lang="en-IN"/>
          </a:p>
        </p:txBody>
      </p:sp>
      <p:pic>
        <p:nvPicPr>
          <p:cNvPr id="5" name="Picture 4">
            <a:extLst>
              <a:ext uri="{FF2B5EF4-FFF2-40B4-BE49-F238E27FC236}">
                <a16:creationId xmlns:a16="http://schemas.microsoft.com/office/drawing/2014/main" xmlns="" id="{364FCFEB-D4EC-4C2E-875E-8303224520F1}"/>
              </a:ext>
            </a:extLst>
          </p:cNvPr>
          <p:cNvPicPr>
            <a:picLocks noChangeAspect="1"/>
          </p:cNvPicPr>
          <p:nvPr/>
        </p:nvPicPr>
        <p:blipFill>
          <a:blip r:embed="rId2"/>
          <a:stretch>
            <a:fillRect/>
          </a:stretch>
        </p:blipFill>
        <p:spPr>
          <a:xfrm>
            <a:off x="2040060" y="480852"/>
            <a:ext cx="5268243" cy="5676107"/>
          </a:xfrm>
          <a:prstGeom prst="rect">
            <a:avLst/>
          </a:prstGeom>
        </p:spPr>
      </p:pic>
    </p:spTree>
    <p:extLst>
      <p:ext uri="{BB962C8B-B14F-4D97-AF65-F5344CB8AC3E}">
        <p14:creationId xmlns:p14="http://schemas.microsoft.com/office/powerpoint/2010/main" xmlns="" val="5134298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5C7E7E-402C-4443-8FC1-BDFEAAE5C9AC}"/>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xmlns="" id="{5D67521C-32F6-48FD-9ED1-508A8D161D7D}"/>
              </a:ext>
            </a:extLst>
          </p:cNvPr>
          <p:cNvPicPr>
            <a:picLocks noGrp="1" noChangeAspect="1"/>
          </p:cNvPicPr>
          <p:nvPr>
            <p:ph sz="quarter" idx="1"/>
          </p:nvPr>
        </p:nvPicPr>
        <p:blipFill>
          <a:blip r:embed="rId2"/>
          <a:stretch>
            <a:fillRect/>
          </a:stretch>
        </p:blipFill>
        <p:spPr>
          <a:xfrm>
            <a:off x="1115616" y="1556792"/>
            <a:ext cx="2010021" cy="449610"/>
          </a:xfrm>
          <a:prstGeom prst="rect">
            <a:avLst/>
          </a:prstGeom>
        </p:spPr>
      </p:pic>
      <p:pic>
        <p:nvPicPr>
          <p:cNvPr id="6" name="Picture 5">
            <a:extLst>
              <a:ext uri="{FF2B5EF4-FFF2-40B4-BE49-F238E27FC236}">
                <a16:creationId xmlns:a16="http://schemas.microsoft.com/office/drawing/2014/main" xmlns="" id="{D10DA91F-F43F-40B7-B402-244BF1843AA8}"/>
              </a:ext>
            </a:extLst>
          </p:cNvPr>
          <p:cNvPicPr>
            <a:picLocks noChangeAspect="1"/>
          </p:cNvPicPr>
          <p:nvPr/>
        </p:nvPicPr>
        <p:blipFill>
          <a:blip r:embed="rId3"/>
          <a:stretch>
            <a:fillRect/>
          </a:stretch>
        </p:blipFill>
        <p:spPr>
          <a:xfrm>
            <a:off x="971600" y="2006402"/>
            <a:ext cx="6447550" cy="3886547"/>
          </a:xfrm>
          <a:prstGeom prst="rect">
            <a:avLst/>
          </a:prstGeom>
        </p:spPr>
      </p:pic>
    </p:spTree>
    <p:extLst>
      <p:ext uri="{BB962C8B-B14F-4D97-AF65-F5344CB8AC3E}">
        <p14:creationId xmlns:p14="http://schemas.microsoft.com/office/powerpoint/2010/main" xmlns="" val="2549753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C29403-C3C5-4CA1-811B-15EF8A194E84}"/>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xmlns="" id="{59E93A55-D5CC-4778-8EF4-ED2CD7CB5D60}"/>
              </a:ext>
            </a:extLst>
          </p:cNvPr>
          <p:cNvPicPr>
            <a:picLocks noGrp="1" noChangeAspect="1"/>
          </p:cNvPicPr>
          <p:nvPr>
            <p:ph sz="quarter" idx="1"/>
          </p:nvPr>
        </p:nvPicPr>
        <p:blipFill>
          <a:blip r:embed="rId2"/>
          <a:stretch>
            <a:fillRect/>
          </a:stretch>
        </p:blipFill>
        <p:spPr>
          <a:xfrm>
            <a:off x="755576" y="267163"/>
            <a:ext cx="7704856" cy="5801849"/>
          </a:xfrm>
          <a:prstGeom prst="rect">
            <a:avLst/>
          </a:prstGeom>
        </p:spPr>
      </p:pic>
    </p:spTree>
    <p:extLst>
      <p:ext uri="{BB962C8B-B14F-4D97-AF65-F5344CB8AC3E}">
        <p14:creationId xmlns:p14="http://schemas.microsoft.com/office/powerpoint/2010/main" xmlns="" val="30728032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D1BF74-0D2E-442C-AE7C-604F07D753D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0948A1AC-C879-4A3B-BC47-7C8592791A5F}"/>
              </a:ext>
            </a:extLst>
          </p:cNvPr>
          <p:cNvSpPr>
            <a:spLocks noGrp="1"/>
          </p:cNvSpPr>
          <p:nvPr>
            <p:ph sz="quarter" idx="1"/>
          </p:nvPr>
        </p:nvSpPr>
        <p:spPr/>
        <p:txBody>
          <a:bodyPr/>
          <a:lstStyle/>
          <a:p>
            <a:endParaRPr lang="en-IN"/>
          </a:p>
        </p:txBody>
      </p:sp>
      <p:pic>
        <p:nvPicPr>
          <p:cNvPr id="4" name="Picture 3">
            <a:extLst>
              <a:ext uri="{FF2B5EF4-FFF2-40B4-BE49-F238E27FC236}">
                <a16:creationId xmlns:a16="http://schemas.microsoft.com/office/drawing/2014/main" xmlns="" id="{86145463-CEF3-405D-86D5-82EA7137BC81}"/>
              </a:ext>
            </a:extLst>
          </p:cNvPr>
          <p:cNvPicPr>
            <a:picLocks noChangeAspect="1"/>
          </p:cNvPicPr>
          <p:nvPr/>
        </p:nvPicPr>
        <p:blipFill>
          <a:blip r:embed="rId2"/>
          <a:stretch>
            <a:fillRect/>
          </a:stretch>
        </p:blipFill>
        <p:spPr>
          <a:xfrm>
            <a:off x="107504" y="1463185"/>
            <a:ext cx="8136904" cy="4775114"/>
          </a:xfrm>
          <a:prstGeom prst="rect">
            <a:avLst/>
          </a:prstGeom>
        </p:spPr>
      </p:pic>
    </p:spTree>
    <p:extLst>
      <p:ext uri="{BB962C8B-B14F-4D97-AF65-F5344CB8AC3E}">
        <p14:creationId xmlns:p14="http://schemas.microsoft.com/office/powerpoint/2010/main" xmlns="" val="32166224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4FDD8B-98B9-4C34-836D-640F20E608BC}"/>
              </a:ext>
            </a:extLst>
          </p:cNvPr>
          <p:cNvSpPr>
            <a:spLocks noGrp="1"/>
          </p:cNvSpPr>
          <p:nvPr>
            <p:ph type="title"/>
          </p:nvPr>
        </p:nvSpPr>
        <p:spPr/>
        <p:txBody>
          <a:bodyPr>
            <a:normAutofit fontScale="90000"/>
          </a:bodyPr>
          <a:lstStyle/>
          <a:p>
            <a:r>
              <a:rPr lang="en-IN" dirty="0"/>
              <a:t>Program #5: Piezo Buzzer </a:t>
            </a:r>
            <a:br>
              <a:rPr lang="en-IN" dirty="0"/>
            </a:br>
            <a:endParaRPr lang="en-IN" dirty="0"/>
          </a:p>
        </p:txBody>
      </p:sp>
      <p:sp>
        <p:nvSpPr>
          <p:cNvPr id="3" name="Content Placeholder 2">
            <a:extLst>
              <a:ext uri="{FF2B5EF4-FFF2-40B4-BE49-F238E27FC236}">
                <a16:creationId xmlns:a16="http://schemas.microsoft.com/office/drawing/2014/main" xmlns="" id="{50C6FDCF-8AA3-474B-8069-5DD5CF7AF389}"/>
              </a:ext>
            </a:extLst>
          </p:cNvPr>
          <p:cNvSpPr>
            <a:spLocks noGrp="1"/>
          </p:cNvSpPr>
          <p:nvPr>
            <p:ph sz="quarter" idx="1"/>
          </p:nvPr>
        </p:nvSpPr>
        <p:spPr/>
        <p:txBody>
          <a:bodyPr>
            <a:normAutofit/>
          </a:bodyPr>
          <a:lstStyle/>
          <a:p>
            <a:pPr marL="0" indent="0">
              <a:buNone/>
            </a:pPr>
            <a:r>
              <a:rPr lang="en-IN" b="1" dirty="0"/>
              <a:t>Components Required</a:t>
            </a:r>
          </a:p>
          <a:p>
            <a:r>
              <a:rPr lang="en-IN" dirty="0"/>
              <a:t>Raspberry Pi + SD card, Monitor + HDMI Cable, Keyboard &amp; Mouse and Power  supply,  jumper wires,  Breadboard, buzzer. </a:t>
            </a:r>
          </a:p>
          <a:p>
            <a:pPr marL="0" indent="0">
              <a:buNone/>
            </a:pPr>
            <a:r>
              <a:rPr lang="en-IN" b="1" dirty="0"/>
              <a:t>Description</a:t>
            </a:r>
          </a:p>
          <a:p>
            <a:r>
              <a:rPr lang="en-IN" dirty="0"/>
              <a:t>A Piezo buzzer used  to beep a number of times the user choose. </a:t>
            </a:r>
          </a:p>
          <a:p>
            <a:r>
              <a:rPr lang="en-IN" dirty="0"/>
              <a:t>connect an piezo buzzer to pin 23.</a:t>
            </a:r>
          </a:p>
          <a:p>
            <a:r>
              <a:rPr lang="en-IN" dirty="0"/>
              <a:t>A python program for controlling an piezo buzzer by reading an  input value which runs over a loop to beep number of times the user has choose.  </a:t>
            </a:r>
          </a:p>
        </p:txBody>
      </p:sp>
    </p:spTree>
    <p:extLst>
      <p:ext uri="{BB962C8B-B14F-4D97-AF65-F5344CB8AC3E}">
        <p14:creationId xmlns:p14="http://schemas.microsoft.com/office/powerpoint/2010/main" xmlns="" val="4202568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3CDD0E-0F51-4A26-90E1-E5806BE4643F}"/>
              </a:ext>
            </a:extLst>
          </p:cNvPr>
          <p:cNvSpPr>
            <a:spLocks noGrp="1"/>
          </p:cNvSpPr>
          <p:nvPr>
            <p:ph type="title"/>
          </p:nvPr>
        </p:nvSpPr>
        <p:spPr/>
        <p:txBody>
          <a:bodyPr/>
          <a:lstStyle/>
          <a:p>
            <a:endParaRPr lang="en-IN"/>
          </a:p>
        </p:txBody>
      </p:sp>
      <p:pic>
        <p:nvPicPr>
          <p:cNvPr id="3" name="Picture 2">
            <a:extLst>
              <a:ext uri="{FF2B5EF4-FFF2-40B4-BE49-F238E27FC236}">
                <a16:creationId xmlns:a16="http://schemas.microsoft.com/office/drawing/2014/main" xmlns="" id="{EC1DC05D-3973-4B2C-8AA4-C2A3C4ECA5AE}"/>
              </a:ext>
            </a:extLst>
          </p:cNvPr>
          <p:cNvPicPr>
            <a:picLocks noChangeAspect="1"/>
          </p:cNvPicPr>
          <p:nvPr/>
        </p:nvPicPr>
        <p:blipFill>
          <a:blip r:embed="rId2"/>
          <a:stretch>
            <a:fillRect/>
          </a:stretch>
        </p:blipFill>
        <p:spPr>
          <a:xfrm>
            <a:off x="251521" y="647701"/>
            <a:ext cx="8409112" cy="4941540"/>
          </a:xfrm>
          <a:prstGeom prst="rect">
            <a:avLst/>
          </a:prstGeom>
        </p:spPr>
      </p:pic>
    </p:spTree>
    <p:extLst>
      <p:ext uri="{BB962C8B-B14F-4D97-AF65-F5344CB8AC3E}">
        <p14:creationId xmlns:p14="http://schemas.microsoft.com/office/powerpoint/2010/main" xmlns="" val="30667087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D5D1F7-D5F9-4EB5-99DD-E2808C460BA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33DCE1B7-67AC-47D2-B957-A0A39E9B64AE}"/>
              </a:ext>
            </a:extLst>
          </p:cNvPr>
          <p:cNvSpPr>
            <a:spLocks noGrp="1"/>
          </p:cNvSpPr>
          <p:nvPr>
            <p:ph sz="quarter" idx="1"/>
          </p:nvPr>
        </p:nvSpPr>
        <p:spPr/>
        <p:txBody>
          <a:bodyPr/>
          <a:lstStyle/>
          <a:p>
            <a:r>
              <a:rPr lang="en-IN" dirty="0"/>
              <a:t>Initialize pin 23 as an output pin with </a:t>
            </a:r>
            <a:r>
              <a:rPr lang="en-IN" dirty="0" err="1"/>
              <a:t>GPIO.setup</a:t>
            </a:r>
            <a:r>
              <a:rPr lang="en-IN" dirty="0"/>
              <a:t>( ) function. </a:t>
            </a:r>
          </a:p>
          <a:p>
            <a:r>
              <a:rPr lang="en-IN" dirty="0"/>
              <a:t>In the main loop, you make a beep sound with </a:t>
            </a:r>
            <a:r>
              <a:rPr lang="en-IN" dirty="0" err="1"/>
              <a:t>GPIO.output</a:t>
            </a:r>
            <a:r>
              <a:rPr lang="en-IN" dirty="0"/>
              <a:t>( ) function and "pause" the program for 0.1 second with sleep( ) function.</a:t>
            </a:r>
          </a:p>
        </p:txBody>
      </p:sp>
    </p:spTree>
    <p:extLst>
      <p:ext uri="{BB962C8B-B14F-4D97-AF65-F5344CB8AC3E}">
        <p14:creationId xmlns:p14="http://schemas.microsoft.com/office/powerpoint/2010/main" xmlns="" val="303246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D5E4A1-EA2E-4A70-B3F9-64A71381AD9E}"/>
              </a:ext>
            </a:extLst>
          </p:cNvPr>
          <p:cNvSpPr>
            <a:spLocks noGrp="1"/>
          </p:cNvSpPr>
          <p:nvPr>
            <p:ph type="title"/>
          </p:nvPr>
        </p:nvSpPr>
        <p:spPr/>
        <p:txBody>
          <a:bodyPr/>
          <a:lstStyle/>
          <a:p>
            <a:r>
              <a:rPr lang="en-IN" dirty="0"/>
              <a:t>Code</a:t>
            </a:r>
          </a:p>
        </p:txBody>
      </p:sp>
      <p:sp>
        <p:nvSpPr>
          <p:cNvPr id="3" name="Content Placeholder 2">
            <a:extLst>
              <a:ext uri="{FF2B5EF4-FFF2-40B4-BE49-F238E27FC236}">
                <a16:creationId xmlns:a16="http://schemas.microsoft.com/office/drawing/2014/main" xmlns="" id="{DB10E933-E589-48FE-AB2A-E2459FAECD49}"/>
              </a:ext>
            </a:extLst>
          </p:cNvPr>
          <p:cNvSpPr>
            <a:spLocks noGrp="1"/>
          </p:cNvSpPr>
          <p:nvPr>
            <p:ph sz="quarter" idx="1"/>
          </p:nvPr>
        </p:nvSpPr>
        <p:spPr/>
        <p:txBody>
          <a:bodyPr>
            <a:normAutofit/>
          </a:bodyPr>
          <a:lstStyle/>
          <a:p>
            <a:pPr marL="0" indent="0">
              <a:buNone/>
            </a:pPr>
            <a:r>
              <a:rPr lang="en-IN" dirty="0"/>
              <a:t>import </a:t>
            </a:r>
            <a:r>
              <a:rPr lang="en-IN" dirty="0" err="1"/>
              <a:t>os</a:t>
            </a:r>
            <a:r>
              <a:rPr lang="en-IN" dirty="0"/>
              <a:t>  </a:t>
            </a:r>
          </a:p>
          <a:p>
            <a:pPr marL="0" indent="0">
              <a:buNone/>
            </a:pPr>
            <a:r>
              <a:rPr lang="en-IN" dirty="0"/>
              <a:t>import time</a:t>
            </a:r>
          </a:p>
          <a:p>
            <a:pPr marL="0" indent="0">
              <a:buNone/>
            </a:pPr>
            <a:r>
              <a:rPr lang="en-IN" dirty="0"/>
              <a:t>import </a:t>
            </a:r>
            <a:r>
              <a:rPr lang="en-IN" dirty="0" err="1"/>
              <a:t>RPi.GPIO</a:t>
            </a:r>
            <a:r>
              <a:rPr lang="en-IN" dirty="0"/>
              <a:t> as GPIO </a:t>
            </a:r>
          </a:p>
          <a:p>
            <a:pPr marL="0" indent="0">
              <a:buNone/>
            </a:pPr>
            <a:r>
              <a:rPr lang="en-IN" dirty="0" err="1"/>
              <a:t>GPIO.setmode</a:t>
            </a:r>
            <a:r>
              <a:rPr lang="en-IN" dirty="0"/>
              <a:t>(GPIO.BCM) </a:t>
            </a:r>
          </a:p>
          <a:p>
            <a:pPr marL="0" indent="0">
              <a:buNone/>
            </a:pPr>
            <a:r>
              <a:rPr lang="en-IN" dirty="0" err="1"/>
              <a:t>GPIO.setwarnings</a:t>
            </a:r>
            <a:r>
              <a:rPr lang="en-IN" dirty="0"/>
              <a:t>(False)</a:t>
            </a:r>
          </a:p>
          <a:p>
            <a:pPr marL="0" indent="0">
              <a:buNone/>
            </a:pPr>
            <a:r>
              <a:rPr lang="en-IN" dirty="0" err="1"/>
              <a:t>GPIO.setup</a:t>
            </a:r>
            <a:r>
              <a:rPr lang="en-IN" dirty="0"/>
              <a:t>(23,GPIO.OUT)</a:t>
            </a:r>
          </a:p>
          <a:p>
            <a:pPr marL="0" indent="0">
              <a:buNone/>
            </a:pPr>
            <a:r>
              <a:rPr lang="en-IN" dirty="0" err="1"/>
              <a:t>loop_counter</a:t>
            </a:r>
            <a:r>
              <a:rPr lang="en-IN" dirty="0"/>
              <a:t> = 0</a:t>
            </a:r>
          </a:p>
          <a:p>
            <a:endParaRPr lang="en-IN" dirty="0"/>
          </a:p>
        </p:txBody>
      </p:sp>
    </p:spTree>
    <p:extLst>
      <p:ext uri="{BB962C8B-B14F-4D97-AF65-F5344CB8AC3E}">
        <p14:creationId xmlns:p14="http://schemas.microsoft.com/office/powerpoint/2010/main" xmlns="" val="41033100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536480-9A8A-4F01-B6AB-1AD5F6D5324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7081E9C3-3A39-4FA8-81CD-20E9E01762D7}"/>
              </a:ext>
            </a:extLst>
          </p:cNvPr>
          <p:cNvSpPr>
            <a:spLocks noGrp="1"/>
          </p:cNvSpPr>
          <p:nvPr>
            <p:ph sz="quarter" idx="1"/>
          </p:nvPr>
        </p:nvSpPr>
        <p:spPr/>
        <p:txBody>
          <a:bodyPr>
            <a:normAutofit lnSpcReduction="10000"/>
          </a:bodyPr>
          <a:lstStyle/>
          <a:p>
            <a:pPr marL="0" indent="0">
              <a:buNone/>
            </a:pPr>
            <a:r>
              <a:rPr lang="en-IN" dirty="0"/>
              <a:t>def </a:t>
            </a:r>
            <a:r>
              <a:rPr lang="en-IN" dirty="0" err="1"/>
              <a:t>morsecode</a:t>
            </a:r>
            <a:r>
              <a:rPr lang="en-IN" dirty="0"/>
              <a:t> ():  </a:t>
            </a:r>
          </a:p>
          <a:p>
            <a:pPr marL="274320" lvl="1" indent="0">
              <a:buNone/>
            </a:pPr>
            <a:r>
              <a:rPr lang="en-IN" dirty="0"/>
              <a:t>#Dot </a:t>
            </a:r>
            <a:r>
              <a:rPr lang="en-IN" dirty="0" err="1"/>
              <a:t>Dot</a:t>
            </a:r>
            <a:r>
              <a:rPr lang="en-IN" dirty="0"/>
              <a:t> </a:t>
            </a:r>
            <a:r>
              <a:rPr lang="en-IN" dirty="0" err="1"/>
              <a:t>Dot</a:t>
            </a:r>
            <a:r>
              <a:rPr lang="en-IN" dirty="0"/>
              <a:t> </a:t>
            </a:r>
          </a:p>
          <a:p>
            <a:pPr marL="274320" lvl="1" indent="0">
              <a:buNone/>
            </a:pPr>
            <a:r>
              <a:rPr lang="en-IN" dirty="0" err="1"/>
              <a:t>GPIO.output</a:t>
            </a:r>
            <a:r>
              <a:rPr lang="en-IN" dirty="0"/>
              <a:t>(23,GPIO.HIGH) </a:t>
            </a:r>
          </a:p>
          <a:p>
            <a:pPr marL="274320" lvl="1" indent="0">
              <a:buNone/>
            </a:pPr>
            <a:r>
              <a:rPr lang="en-IN" dirty="0" err="1"/>
              <a:t>time.sleep</a:t>
            </a:r>
            <a:r>
              <a:rPr lang="en-IN" dirty="0"/>
              <a:t>(.1)  </a:t>
            </a:r>
          </a:p>
          <a:p>
            <a:pPr marL="274320" lvl="1" indent="0">
              <a:buNone/>
            </a:pPr>
            <a:r>
              <a:rPr lang="en-IN" dirty="0" err="1"/>
              <a:t>GPIO.output</a:t>
            </a:r>
            <a:r>
              <a:rPr lang="en-IN" dirty="0"/>
              <a:t>(23,GPIO.LOW)</a:t>
            </a:r>
          </a:p>
          <a:p>
            <a:pPr marL="274320" lvl="1" indent="0">
              <a:buNone/>
            </a:pPr>
            <a:r>
              <a:rPr lang="en-IN" dirty="0" err="1"/>
              <a:t>time.sleep</a:t>
            </a:r>
            <a:r>
              <a:rPr lang="en-IN" dirty="0"/>
              <a:t>(.1) </a:t>
            </a:r>
          </a:p>
          <a:p>
            <a:pPr marL="274320" lvl="1" indent="0">
              <a:buNone/>
            </a:pPr>
            <a:r>
              <a:rPr lang="en-IN" dirty="0" err="1"/>
              <a:t>GPIO.output</a:t>
            </a:r>
            <a:r>
              <a:rPr lang="en-IN" dirty="0"/>
              <a:t>(23,GPIO.HIGH)</a:t>
            </a:r>
          </a:p>
          <a:p>
            <a:pPr marL="274320" lvl="1" indent="0">
              <a:buNone/>
            </a:pPr>
            <a:r>
              <a:rPr lang="en-IN" dirty="0" err="1"/>
              <a:t>time.sleep</a:t>
            </a:r>
            <a:r>
              <a:rPr lang="en-IN" dirty="0"/>
              <a:t>(.1)  </a:t>
            </a:r>
          </a:p>
          <a:p>
            <a:pPr marL="274320" lvl="1" indent="0">
              <a:buNone/>
            </a:pPr>
            <a:r>
              <a:rPr lang="en-IN" dirty="0" err="1"/>
              <a:t>GPIO.output</a:t>
            </a:r>
            <a:r>
              <a:rPr lang="en-IN" dirty="0"/>
              <a:t>(23,GPIO.LOW) </a:t>
            </a:r>
          </a:p>
          <a:p>
            <a:pPr marL="274320" lvl="1" indent="0">
              <a:buNone/>
            </a:pPr>
            <a:r>
              <a:rPr lang="en-IN" dirty="0" err="1"/>
              <a:t>time.sleep</a:t>
            </a:r>
            <a:r>
              <a:rPr lang="en-IN" dirty="0"/>
              <a:t>(.1)</a:t>
            </a:r>
          </a:p>
          <a:p>
            <a:pPr marL="274320" lvl="1" indent="0">
              <a:buNone/>
            </a:pPr>
            <a:r>
              <a:rPr lang="en-IN" dirty="0" err="1"/>
              <a:t>GPIO.output</a:t>
            </a:r>
            <a:r>
              <a:rPr lang="en-IN" dirty="0"/>
              <a:t>(23,GPIO.HIGH) </a:t>
            </a:r>
          </a:p>
          <a:p>
            <a:pPr marL="274320" lvl="1" indent="0">
              <a:buNone/>
            </a:pPr>
            <a:r>
              <a:rPr lang="en-IN" dirty="0" err="1"/>
              <a:t>time.sleep</a:t>
            </a:r>
            <a:r>
              <a:rPr lang="en-IN" dirty="0"/>
              <a:t>(.1) </a:t>
            </a:r>
          </a:p>
          <a:p>
            <a:pPr marL="274320" lvl="1" indent="0">
              <a:buNone/>
            </a:pPr>
            <a:endParaRPr lang="en-IN" dirty="0"/>
          </a:p>
          <a:p>
            <a:endParaRPr lang="en-IN" dirty="0"/>
          </a:p>
        </p:txBody>
      </p:sp>
    </p:spTree>
    <p:extLst>
      <p:ext uri="{BB962C8B-B14F-4D97-AF65-F5344CB8AC3E}">
        <p14:creationId xmlns:p14="http://schemas.microsoft.com/office/powerpoint/2010/main" xmlns="" val="37399146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E779E9-B76C-4609-9641-A59158BD243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2D541181-C16B-4FDA-A44A-F5EE3CD324C7}"/>
              </a:ext>
            </a:extLst>
          </p:cNvPr>
          <p:cNvSpPr>
            <a:spLocks noGrp="1"/>
          </p:cNvSpPr>
          <p:nvPr>
            <p:ph sz="quarter" idx="1"/>
          </p:nvPr>
        </p:nvSpPr>
        <p:spPr/>
        <p:txBody>
          <a:bodyPr>
            <a:normAutofit fontScale="85000" lnSpcReduction="20000"/>
          </a:bodyPr>
          <a:lstStyle/>
          <a:p>
            <a:pPr marL="0" indent="0">
              <a:buNone/>
            </a:pPr>
            <a:r>
              <a:rPr lang="en-IN" dirty="0"/>
              <a:t>#Dash </a:t>
            </a:r>
            <a:r>
              <a:rPr lang="en-IN" dirty="0" err="1"/>
              <a:t>Dash</a:t>
            </a:r>
            <a:r>
              <a:rPr lang="en-IN" dirty="0"/>
              <a:t> Dah</a:t>
            </a:r>
          </a:p>
          <a:p>
            <a:pPr marL="274320" lvl="1" indent="0">
              <a:buNone/>
            </a:pPr>
            <a:r>
              <a:rPr lang="en-IN" dirty="0" err="1"/>
              <a:t>GPIO.output</a:t>
            </a:r>
            <a:r>
              <a:rPr lang="en-IN" dirty="0"/>
              <a:t>(23,GPIO.LOW)</a:t>
            </a:r>
          </a:p>
          <a:p>
            <a:pPr marL="274320" lvl="1" indent="0">
              <a:buNone/>
            </a:pPr>
            <a:r>
              <a:rPr lang="en-IN" dirty="0"/>
              <a:t> </a:t>
            </a:r>
            <a:r>
              <a:rPr lang="en-IN" dirty="0" err="1"/>
              <a:t>time.sleep</a:t>
            </a:r>
            <a:r>
              <a:rPr lang="en-IN" dirty="0"/>
              <a:t>(.2)</a:t>
            </a:r>
          </a:p>
          <a:p>
            <a:pPr marL="274320" lvl="1" indent="0">
              <a:buNone/>
            </a:pPr>
            <a:r>
              <a:rPr lang="en-IN" dirty="0" err="1"/>
              <a:t>GPIO.output</a:t>
            </a:r>
            <a:r>
              <a:rPr lang="en-IN" dirty="0"/>
              <a:t>(23,GPIO.HIGH)  </a:t>
            </a:r>
          </a:p>
          <a:p>
            <a:pPr marL="274320" lvl="1" indent="0">
              <a:buNone/>
            </a:pPr>
            <a:r>
              <a:rPr lang="en-IN" dirty="0" err="1"/>
              <a:t>time.sleep</a:t>
            </a:r>
            <a:r>
              <a:rPr lang="en-IN" dirty="0"/>
              <a:t>(.2)  </a:t>
            </a:r>
          </a:p>
          <a:p>
            <a:pPr marL="274320" lvl="1" indent="0">
              <a:buNone/>
            </a:pPr>
            <a:r>
              <a:rPr lang="en-IN" dirty="0" err="1"/>
              <a:t>GPIO.output</a:t>
            </a:r>
            <a:r>
              <a:rPr lang="en-IN" dirty="0"/>
              <a:t>(23,GPIO.LOW)  </a:t>
            </a:r>
          </a:p>
          <a:p>
            <a:pPr marL="274320" lvl="1" indent="0">
              <a:buNone/>
            </a:pPr>
            <a:r>
              <a:rPr lang="en-IN" dirty="0" err="1"/>
              <a:t>time.sleep</a:t>
            </a:r>
            <a:r>
              <a:rPr lang="en-IN" dirty="0"/>
              <a:t>(.2)  </a:t>
            </a:r>
          </a:p>
          <a:p>
            <a:pPr marL="274320" lvl="1" indent="0">
              <a:buNone/>
            </a:pPr>
            <a:r>
              <a:rPr lang="en-IN" dirty="0" err="1"/>
              <a:t>GPIO.output</a:t>
            </a:r>
            <a:r>
              <a:rPr lang="en-IN" dirty="0"/>
              <a:t>(23,GPIO.HIGH)  </a:t>
            </a:r>
          </a:p>
          <a:p>
            <a:pPr marL="274320" lvl="1" indent="0">
              <a:buNone/>
            </a:pPr>
            <a:r>
              <a:rPr lang="en-IN" dirty="0" err="1"/>
              <a:t>time.sleep</a:t>
            </a:r>
            <a:r>
              <a:rPr lang="en-IN" dirty="0"/>
              <a:t>(.2)  </a:t>
            </a:r>
          </a:p>
          <a:p>
            <a:pPr marL="274320" lvl="1" indent="0">
              <a:buNone/>
            </a:pPr>
            <a:r>
              <a:rPr lang="en-IN" dirty="0" err="1"/>
              <a:t>GPIO.output</a:t>
            </a:r>
            <a:r>
              <a:rPr lang="en-IN" dirty="0"/>
              <a:t>(23,GPIO.LOW)  </a:t>
            </a:r>
          </a:p>
          <a:p>
            <a:pPr marL="274320" lvl="1" indent="0">
              <a:buNone/>
            </a:pPr>
            <a:r>
              <a:rPr lang="en-IN" dirty="0" err="1"/>
              <a:t>time.sleep</a:t>
            </a:r>
            <a:r>
              <a:rPr lang="en-IN" dirty="0"/>
              <a:t>(.2)  </a:t>
            </a:r>
          </a:p>
          <a:p>
            <a:pPr marL="274320" lvl="1" indent="0">
              <a:buNone/>
            </a:pPr>
            <a:r>
              <a:rPr lang="en-IN" dirty="0" err="1"/>
              <a:t>GPIO.output</a:t>
            </a:r>
            <a:r>
              <a:rPr lang="en-IN" dirty="0"/>
              <a:t>(23,GPIO.HIGH)  </a:t>
            </a:r>
          </a:p>
          <a:p>
            <a:pPr marL="274320" lvl="1" indent="0">
              <a:buNone/>
            </a:pPr>
            <a:r>
              <a:rPr lang="en-IN" dirty="0" err="1"/>
              <a:t>time.sleep</a:t>
            </a:r>
            <a:r>
              <a:rPr lang="en-IN" dirty="0"/>
              <a:t>(.2)  </a:t>
            </a:r>
          </a:p>
          <a:p>
            <a:pPr marL="274320" lvl="1" indent="0">
              <a:buNone/>
            </a:pPr>
            <a:r>
              <a:rPr lang="en-IN" dirty="0" err="1"/>
              <a:t>GPIO.output</a:t>
            </a:r>
            <a:r>
              <a:rPr lang="en-IN" dirty="0"/>
              <a:t>(23,GPIO.LOW)  </a:t>
            </a:r>
          </a:p>
          <a:p>
            <a:pPr marL="274320" lvl="1" indent="0">
              <a:buNone/>
            </a:pPr>
            <a:r>
              <a:rPr lang="en-IN" dirty="0" err="1"/>
              <a:t>time.sleep</a:t>
            </a:r>
            <a:r>
              <a:rPr lang="en-IN" dirty="0"/>
              <a:t>(.2) </a:t>
            </a:r>
          </a:p>
          <a:p>
            <a:pPr marL="0" indent="0">
              <a:buNone/>
            </a:pPr>
            <a:endParaRPr lang="en-IN" dirty="0"/>
          </a:p>
          <a:p>
            <a:endParaRPr lang="en-IN" dirty="0"/>
          </a:p>
        </p:txBody>
      </p:sp>
    </p:spTree>
    <p:extLst>
      <p:ext uri="{BB962C8B-B14F-4D97-AF65-F5344CB8AC3E}">
        <p14:creationId xmlns:p14="http://schemas.microsoft.com/office/powerpoint/2010/main" xmlns="" val="41816434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3D0EB3-48FD-473C-ACDE-6F0D6AE64C1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EEE49129-97F7-4826-A14C-C655A37AA342}"/>
              </a:ext>
            </a:extLst>
          </p:cNvPr>
          <p:cNvSpPr>
            <a:spLocks noGrp="1"/>
          </p:cNvSpPr>
          <p:nvPr>
            <p:ph sz="quarter" idx="1"/>
          </p:nvPr>
        </p:nvSpPr>
        <p:spPr/>
        <p:txBody>
          <a:bodyPr/>
          <a:lstStyle/>
          <a:p>
            <a:pPr marL="0" indent="0">
              <a:buNone/>
            </a:pPr>
            <a:r>
              <a:rPr lang="en-IN" dirty="0" err="1"/>
              <a:t>os.system</a:t>
            </a:r>
            <a:r>
              <a:rPr lang="en-IN" dirty="0"/>
              <a:t>('clear’)</a:t>
            </a:r>
          </a:p>
          <a:p>
            <a:pPr marL="0" indent="0">
              <a:buNone/>
            </a:pPr>
            <a:r>
              <a:rPr lang="en-IN" dirty="0"/>
              <a:t>print "Morse Code"  </a:t>
            </a:r>
            <a:r>
              <a:rPr lang="en-IN" dirty="0" err="1"/>
              <a:t>loop_count</a:t>
            </a:r>
            <a:r>
              <a:rPr lang="en-IN" dirty="0"/>
              <a:t> = input("How many times would you like SOS to loop?:")  </a:t>
            </a:r>
          </a:p>
          <a:p>
            <a:pPr marL="0" indent="0">
              <a:buNone/>
            </a:pPr>
            <a:r>
              <a:rPr lang="en-IN" dirty="0"/>
              <a:t>while </a:t>
            </a:r>
            <a:r>
              <a:rPr lang="en-IN" dirty="0" err="1"/>
              <a:t>loop_count</a:t>
            </a:r>
            <a:r>
              <a:rPr lang="en-IN" dirty="0"/>
              <a:t> &gt; 0:  </a:t>
            </a:r>
          </a:p>
          <a:p>
            <a:pPr marL="274320" lvl="1" indent="0">
              <a:buNone/>
            </a:pPr>
            <a:r>
              <a:rPr lang="en-IN" dirty="0" err="1"/>
              <a:t>loop_counter</a:t>
            </a:r>
            <a:r>
              <a:rPr lang="en-IN" dirty="0"/>
              <a:t> = </a:t>
            </a:r>
            <a:r>
              <a:rPr lang="en-IN" dirty="0" err="1"/>
              <a:t>loop_counter</a:t>
            </a:r>
            <a:r>
              <a:rPr lang="en-IN" dirty="0"/>
              <a:t> - 1  </a:t>
            </a:r>
          </a:p>
          <a:p>
            <a:pPr marL="274320" lvl="1" indent="0">
              <a:buNone/>
            </a:pPr>
            <a:r>
              <a:rPr lang="en-IN" dirty="0" err="1"/>
              <a:t>morsecode</a:t>
            </a:r>
            <a:r>
              <a:rPr lang="en-IN" dirty="0"/>
              <a:t> () </a:t>
            </a:r>
          </a:p>
          <a:p>
            <a:endParaRPr lang="en-IN" dirty="0"/>
          </a:p>
        </p:txBody>
      </p:sp>
    </p:spTree>
    <p:extLst>
      <p:ext uri="{BB962C8B-B14F-4D97-AF65-F5344CB8AC3E}">
        <p14:creationId xmlns:p14="http://schemas.microsoft.com/office/powerpoint/2010/main" xmlns="" val="25916862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7E94EB-4B43-44D8-89B5-B491A28D5536}"/>
              </a:ext>
            </a:extLst>
          </p:cNvPr>
          <p:cNvSpPr>
            <a:spLocks noGrp="1"/>
          </p:cNvSpPr>
          <p:nvPr>
            <p:ph type="title"/>
          </p:nvPr>
        </p:nvSpPr>
        <p:spPr/>
        <p:txBody>
          <a:bodyPr>
            <a:normAutofit fontScale="90000"/>
          </a:bodyPr>
          <a:lstStyle/>
          <a:p>
            <a:r>
              <a:rPr lang="en-IN" dirty="0"/>
              <a:t>Program #6: Temperature Sensor-DS18B20</a:t>
            </a:r>
          </a:p>
        </p:txBody>
      </p:sp>
      <p:sp>
        <p:nvSpPr>
          <p:cNvPr id="3" name="Content Placeholder 2">
            <a:extLst>
              <a:ext uri="{FF2B5EF4-FFF2-40B4-BE49-F238E27FC236}">
                <a16:creationId xmlns:a16="http://schemas.microsoft.com/office/drawing/2014/main" xmlns="" id="{D6FC5264-FBD6-45EB-87F2-A2B2043511DD}"/>
              </a:ext>
            </a:extLst>
          </p:cNvPr>
          <p:cNvSpPr>
            <a:spLocks noGrp="1"/>
          </p:cNvSpPr>
          <p:nvPr>
            <p:ph sz="quarter" idx="1"/>
          </p:nvPr>
        </p:nvSpPr>
        <p:spPr/>
        <p:txBody>
          <a:bodyPr>
            <a:normAutofit/>
          </a:bodyPr>
          <a:lstStyle/>
          <a:p>
            <a:pPr marL="0" indent="0">
              <a:buNone/>
            </a:pPr>
            <a:r>
              <a:rPr lang="en-IN" b="1" dirty="0"/>
              <a:t>Components Required</a:t>
            </a:r>
          </a:p>
          <a:p>
            <a:r>
              <a:rPr lang="en-IN" dirty="0"/>
              <a:t>Raspberry Pi + SD card, Monitor + HDMI Cable, Keyboard &amp; Mouse and Power supply, 1 DS18B20 temperature sensor. </a:t>
            </a:r>
          </a:p>
          <a:p>
            <a:pPr marL="0" indent="0">
              <a:buNone/>
            </a:pPr>
            <a:r>
              <a:rPr lang="en-IN" b="1" dirty="0"/>
              <a:t>Description</a:t>
            </a:r>
          </a:p>
          <a:p>
            <a:r>
              <a:rPr lang="en-IN" dirty="0"/>
              <a:t>An DS18B20 temperature sensor which  reads out a temperature and records on to a terminal. </a:t>
            </a:r>
          </a:p>
          <a:p>
            <a:r>
              <a:rPr lang="en-IN" dirty="0"/>
              <a:t>A python program which records the temperature read by  DS18B20 temperature sensor.</a:t>
            </a:r>
          </a:p>
          <a:p>
            <a:r>
              <a:rPr lang="en-IN" dirty="0"/>
              <a:t> An infinite loop runs over the sensor which  records a temperature every second.</a:t>
            </a:r>
          </a:p>
          <a:p>
            <a:endParaRPr lang="en-IN" dirty="0"/>
          </a:p>
        </p:txBody>
      </p:sp>
    </p:spTree>
    <p:extLst>
      <p:ext uri="{BB962C8B-B14F-4D97-AF65-F5344CB8AC3E}">
        <p14:creationId xmlns:p14="http://schemas.microsoft.com/office/powerpoint/2010/main" xmlns="" val="38233963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865B2D-73D1-40F8-9230-D79604BFD08A}"/>
              </a:ext>
            </a:extLst>
          </p:cNvPr>
          <p:cNvSpPr>
            <a:spLocks noGrp="1"/>
          </p:cNvSpPr>
          <p:nvPr>
            <p:ph type="title"/>
          </p:nvPr>
        </p:nvSpPr>
        <p:spPr/>
        <p:txBody>
          <a:bodyPr/>
          <a:lstStyle/>
          <a:p>
            <a:r>
              <a:rPr lang="en-IN" dirty="0"/>
              <a:t>About DS18B20</a:t>
            </a:r>
          </a:p>
        </p:txBody>
      </p:sp>
      <p:sp>
        <p:nvSpPr>
          <p:cNvPr id="3" name="Content Placeholder 2">
            <a:extLst>
              <a:ext uri="{FF2B5EF4-FFF2-40B4-BE49-F238E27FC236}">
                <a16:creationId xmlns:a16="http://schemas.microsoft.com/office/drawing/2014/main" xmlns="" id="{6115D7B1-D6CA-40AD-93F8-0055653DCA38}"/>
              </a:ext>
            </a:extLst>
          </p:cNvPr>
          <p:cNvSpPr>
            <a:spLocks noGrp="1"/>
          </p:cNvSpPr>
          <p:nvPr>
            <p:ph sz="quarter" idx="1"/>
          </p:nvPr>
        </p:nvSpPr>
        <p:spPr/>
        <p:txBody>
          <a:bodyPr>
            <a:normAutofit fontScale="40000" lnSpcReduction="20000"/>
          </a:bodyPr>
          <a:lstStyle/>
          <a:p>
            <a:r>
              <a:rPr lang="en-IN" sz="6000" dirty="0"/>
              <a:t>A commonly used temperature sensor providing 9 bit to 12 bit digital Celsius temperature measurements. </a:t>
            </a:r>
          </a:p>
          <a:p>
            <a:r>
              <a:rPr lang="en-IN" sz="6000" dirty="0"/>
              <a:t>The DS18B20 communicates with the “</a:t>
            </a:r>
            <a:r>
              <a:rPr lang="en-IN" sz="6000" b="1" dirty="0"/>
              <a:t>One-Wire” communication protocol</a:t>
            </a:r>
            <a:r>
              <a:rPr lang="en-IN" sz="6000" dirty="0"/>
              <a:t>, a proprietary serial communication protocol that uses only one wire to transmit the temperature readings to the microcontroller.</a:t>
            </a:r>
          </a:p>
          <a:p>
            <a:r>
              <a:rPr lang="en-IN" sz="6000" dirty="0"/>
              <a:t>The DS18B20 can be operated in what is known as </a:t>
            </a:r>
            <a:r>
              <a:rPr lang="en-IN" sz="6000" i="1" dirty="0"/>
              <a:t>parasite power</a:t>
            </a:r>
            <a:r>
              <a:rPr lang="en-IN" sz="6000" dirty="0"/>
              <a:t> mode. </a:t>
            </a:r>
          </a:p>
          <a:p>
            <a:r>
              <a:rPr lang="en-IN" sz="6000" dirty="0"/>
              <a:t>Normally the DS18B20 needs three wires for operation: the </a:t>
            </a:r>
            <a:r>
              <a:rPr lang="en-IN" sz="6000" dirty="0" err="1"/>
              <a:t>Vcc</a:t>
            </a:r>
            <a:r>
              <a:rPr lang="en-IN" sz="6000" dirty="0"/>
              <a:t>, ground, and data wires. In parasite mode, only the ground and data lines are used, and power is supplied through the data line. </a:t>
            </a:r>
          </a:p>
          <a:p>
            <a:endParaRPr lang="en-IN" sz="6200" dirty="0"/>
          </a:p>
        </p:txBody>
      </p:sp>
    </p:spTree>
    <p:extLst>
      <p:ext uri="{BB962C8B-B14F-4D97-AF65-F5344CB8AC3E}">
        <p14:creationId xmlns:p14="http://schemas.microsoft.com/office/powerpoint/2010/main" xmlns="" val="4123618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D13F70-BE1B-440F-AA4F-D23FD4AF186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9E8CE978-2420-47A7-BAE9-838432453EBF}"/>
              </a:ext>
            </a:extLst>
          </p:cNvPr>
          <p:cNvSpPr>
            <a:spLocks noGrp="1"/>
          </p:cNvSpPr>
          <p:nvPr>
            <p:ph sz="quarter" idx="1"/>
          </p:nvPr>
        </p:nvSpPr>
        <p:spPr/>
        <p:txBody>
          <a:bodyPr/>
          <a:lstStyle/>
          <a:p>
            <a:endParaRPr lang="en-IN"/>
          </a:p>
        </p:txBody>
      </p:sp>
      <p:pic>
        <p:nvPicPr>
          <p:cNvPr id="4" name="Picture 3">
            <a:extLst>
              <a:ext uri="{FF2B5EF4-FFF2-40B4-BE49-F238E27FC236}">
                <a16:creationId xmlns:a16="http://schemas.microsoft.com/office/drawing/2014/main" xmlns="" id="{FCA79963-D6C4-4E28-9A6E-4E108BF99FB8}"/>
              </a:ext>
            </a:extLst>
          </p:cNvPr>
          <p:cNvPicPr>
            <a:picLocks noChangeAspect="1"/>
          </p:cNvPicPr>
          <p:nvPr/>
        </p:nvPicPr>
        <p:blipFill>
          <a:blip r:embed="rId2"/>
          <a:stretch>
            <a:fillRect/>
          </a:stretch>
        </p:blipFill>
        <p:spPr>
          <a:xfrm>
            <a:off x="714805" y="1219198"/>
            <a:ext cx="8087773" cy="4345295"/>
          </a:xfrm>
          <a:prstGeom prst="rect">
            <a:avLst/>
          </a:prstGeom>
        </p:spPr>
      </p:pic>
      <p:pic>
        <p:nvPicPr>
          <p:cNvPr id="5" name="Picture 4">
            <a:extLst>
              <a:ext uri="{FF2B5EF4-FFF2-40B4-BE49-F238E27FC236}">
                <a16:creationId xmlns:a16="http://schemas.microsoft.com/office/drawing/2014/main" xmlns="" id="{9FE901D8-EAB9-4E02-96A1-E0780D2FB2E4}"/>
              </a:ext>
            </a:extLst>
          </p:cNvPr>
          <p:cNvPicPr>
            <a:picLocks noChangeAspect="1"/>
          </p:cNvPicPr>
          <p:nvPr/>
        </p:nvPicPr>
        <p:blipFill>
          <a:blip r:embed="rId3"/>
          <a:stretch>
            <a:fillRect/>
          </a:stretch>
        </p:blipFill>
        <p:spPr>
          <a:xfrm>
            <a:off x="602714" y="507860"/>
            <a:ext cx="8311953" cy="768226"/>
          </a:xfrm>
          <a:prstGeom prst="rect">
            <a:avLst/>
          </a:prstGeom>
        </p:spPr>
      </p:pic>
    </p:spTree>
    <p:extLst>
      <p:ext uri="{BB962C8B-B14F-4D97-AF65-F5344CB8AC3E}">
        <p14:creationId xmlns:p14="http://schemas.microsoft.com/office/powerpoint/2010/main" xmlns="" val="40468424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0A894E-5DA4-4B40-B5F0-3158FDDA227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03125599-6CAC-472C-8045-5CD92CA83933}"/>
              </a:ext>
            </a:extLst>
          </p:cNvPr>
          <p:cNvSpPr>
            <a:spLocks noGrp="1"/>
          </p:cNvSpPr>
          <p:nvPr>
            <p:ph sz="quarter" idx="1"/>
          </p:nvPr>
        </p:nvSpPr>
        <p:spPr/>
        <p:txBody>
          <a:bodyPr>
            <a:normAutofit fontScale="92500" lnSpcReduction="20000"/>
          </a:bodyPr>
          <a:lstStyle/>
          <a:p>
            <a:r>
              <a:rPr lang="en-IN" sz="2800" dirty="0"/>
              <a:t>A 64 bit ROM stores the device’s unique serial code. This 64 bit address allows a microcontroller to receive temperature data from a virtually unlimited number of sensors at the same pin. </a:t>
            </a:r>
          </a:p>
          <a:p>
            <a:r>
              <a:rPr lang="en-IN" sz="2800" dirty="0"/>
              <a:t>The address tells the microcontroller which sensor a particular temperature value is coming from.</a:t>
            </a:r>
          </a:p>
          <a:p>
            <a:r>
              <a:rPr lang="en-IN" sz="2800" dirty="0"/>
              <a:t>The Raspberry Pi has drivers for one wired devices to be connected to GPIO pin-4 by default. </a:t>
            </a:r>
          </a:p>
          <a:p>
            <a:endParaRPr lang="en-IN" sz="2800" dirty="0">
              <a:hlinkClick r:id="rId2"/>
            </a:endParaRPr>
          </a:p>
          <a:p>
            <a:r>
              <a:rPr lang="en-IN" sz="2800" dirty="0">
                <a:hlinkClick r:id="rId2"/>
              </a:rPr>
              <a:t>https://electrosome.com/ds18b20-sensor-raspberry-pi-python/</a:t>
            </a:r>
            <a:endParaRPr lang="en-IN" sz="2800" dirty="0"/>
          </a:p>
          <a:p>
            <a:r>
              <a:rPr lang="en-IN" sz="2800" dirty="0"/>
              <a:t>https://www.circuitbasics.com/raspberry-pi-ds18b20-temperature-sensor-tutorial/</a:t>
            </a:r>
          </a:p>
          <a:p>
            <a:endParaRPr lang="en-IN" dirty="0"/>
          </a:p>
        </p:txBody>
      </p:sp>
    </p:spTree>
    <p:extLst>
      <p:ext uri="{BB962C8B-B14F-4D97-AF65-F5344CB8AC3E}">
        <p14:creationId xmlns:p14="http://schemas.microsoft.com/office/powerpoint/2010/main" xmlns="" val="3632054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91EECA-8F7D-4A38-8C2A-F4C44C162AFF}"/>
              </a:ext>
            </a:extLst>
          </p:cNvPr>
          <p:cNvSpPr>
            <a:spLocks noGrp="1"/>
          </p:cNvSpPr>
          <p:nvPr>
            <p:ph type="title"/>
          </p:nvPr>
        </p:nvSpPr>
        <p:spPr/>
        <p:txBody>
          <a:bodyPr/>
          <a:lstStyle/>
          <a:p>
            <a:r>
              <a:rPr lang="en-IN" dirty="0"/>
              <a:t>DS18B20</a:t>
            </a:r>
          </a:p>
        </p:txBody>
      </p:sp>
      <p:pic>
        <p:nvPicPr>
          <p:cNvPr id="4" name="Content Placeholder 3">
            <a:extLst>
              <a:ext uri="{FF2B5EF4-FFF2-40B4-BE49-F238E27FC236}">
                <a16:creationId xmlns:a16="http://schemas.microsoft.com/office/drawing/2014/main" xmlns="" id="{01DFAA6B-432A-4A54-B4B4-0BB66299B589}"/>
              </a:ext>
            </a:extLst>
          </p:cNvPr>
          <p:cNvPicPr>
            <a:picLocks noGrp="1" noChangeAspect="1"/>
          </p:cNvPicPr>
          <p:nvPr>
            <p:ph sz="quarter" idx="1"/>
          </p:nvPr>
        </p:nvPicPr>
        <p:blipFill>
          <a:blip r:embed="rId2"/>
          <a:stretch>
            <a:fillRect/>
          </a:stretch>
        </p:blipFill>
        <p:spPr>
          <a:xfrm>
            <a:off x="3686175" y="2225675"/>
            <a:ext cx="1771650" cy="2924175"/>
          </a:xfrm>
          <a:prstGeom prst="rect">
            <a:avLst/>
          </a:prstGeom>
        </p:spPr>
      </p:pic>
    </p:spTree>
    <p:extLst>
      <p:ext uri="{BB962C8B-B14F-4D97-AF65-F5344CB8AC3E}">
        <p14:creationId xmlns:p14="http://schemas.microsoft.com/office/powerpoint/2010/main" xmlns="" val="13389679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C19445-21ED-4571-BD99-24BE6D9C5A61}"/>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xmlns="" id="{96A0765A-B252-48E7-8943-02EB18D117BD}"/>
              </a:ext>
            </a:extLst>
          </p:cNvPr>
          <p:cNvPicPr>
            <a:picLocks noGrp="1" noChangeAspect="1"/>
          </p:cNvPicPr>
          <p:nvPr>
            <p:ph sz="quarter" idx="1"/>
          </p:nvPr>
        </p:nvPicPr>
        <p:blipFill>
          <a:blip r:embed="rId2"/>
          <a:stretch>
            <a:fillRect/>
          </a:stretch>
        </p:blipFill>
        <p:spPr>
          <a:xfrm>
            <a:off x="671512" y="2116137"/>
            <a:ext cx="7800975" cy="3143250"/>
          </a:xfrm>
          <a:prstGeom prst="rect">
            <a:avLst/>
          </a:prstGeom>
        </p:spPr>
      </p:pic>
    </p:spTree>
    <p:extLst>
      <p:ext uri="{BB962C8B-B14F-4D97-AF65-F5344CB8AC3E}">
        <p14:creationId xmlns:p14="http://schemas.microsoft.com/office/powerpoint/2010/main" xmlns="" val="26152352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A26AA8-860C-4232-AFEF-9CB6F3D3CDB6}"/>
              </a:ext>
            </a:extLst>
          </p:cNvPr>
          <p:cNvSpPr>
            <a:spLocks noGrp="1"/>
          </p:cNvSpPr>
          <p:nvPr>
            <p:ph type="title"/>
          </p:nvPr>
        </p:nvSpPr>
        <p:spPr/>
        <p:txBody>
          <a:bodyPr/>
          <a:lstStyle/>
          <a:p>
            <a:r>
              <a:rPr lang="en-IN" b="1" cap="all" dirty="0"/>
              <a:t>Enable the One-Wire Interface</a:t>
            </a:r>
            <a:endParaRPr lang="en-IN" dirty="0"/>
          </a:p>
        </p:txBody>
      </p:sp>
      <p:sp>
        <p:nvSpPr>
          <p:cNvPr id="3" name="Content Placeholder 2">
            <a:extLst>
              <a:ext uri="{FF2B5EF4-FFF2-40B4-BE49-F238E27FC236}">
                <a16:creationId xmlns:a16="http://schemas.microsoft.com/office/drawing/2014/main" xmlns="" id="{5869F1A7-D8FC-4804-AB50-DA9C266127A6}"/>
              </a:ext>
            </a:extLst>
          </p:cNvPr>
          <p:cNvSpPr>
            <a:spLocks noGrp="1"/>
          </p:cNvSpPr>
          <p:nvPr>
            <p:ph sz="quarter" idx="1"/>
          </p:nvPr>
        </p:nvSpPr>
        <p:spPr>
          <a:xfrm>
            <a:off x="457200" y="1047800"/>
            <a:ext cx="8229600" cy="5810200"/>
          </a:xfrm>
        </p:spPr>
        <p:txBody>
          <a:bodyPr>
            <a:normAutofit/>
          </a:bodyPr>
          <a:lstStyle/>
          <a:p>
            <a:pPr marL="0" indent="0">
              <a:buNone/>
            </a:pPr>
            <a:r>
              <a:rPr lang="en-IN" dirty="0" err="1"/>
              <a:t>modprobe</a:t>
            </a:r>
            <a:endParaRPr lang="en-IN" dirty="0"/>
          </a:p>
          <a:p>
            <a:pPr lvl="1"/>
            <a:r>
              <a:rPr lang="en-IN" dirty="0"/>
              <a:t>used to add a </a:t>
            </a:r>
            <a:r>
              <a:rPr lang="en-IN" dirty="0">
                <a:hlinkClick r:id="rId2" tooltip="Loadable kernel module"/>
              </a:rPr>
              <a:t>loadable kernel module</a:t>
            </a:r>
            <a:r>
              <a:rPr lang="en-IN" dirty="0"/>
              <a:t> to the </a:t>
            </a:r>
            <a:r>
              <a:rPr lang="en-IN" dirty="0">
                <a:hlinkClick r:id="rId3" tooltip="Linux kernel"/>
              </a:rPr>
              <a:t>Linux kernel</a:t>
            </a:r>
            <a:endParaRPr lang="en-IN" dirty="0"/>
          </a:p>
          <a:p>
            <a:pPr marL="514350" indent="-514350">
              <a:buFont typeface="+mj-lt"/>
              <a:buAutoNum type="arabicPeriod"/>
            </a:pPr>
            <a:r>
              <a:rPr lang="en-IN" dirty="0" err="1"/>
              <a:t>sudo</a:t>
            </a:r>
            <a:r>
              <a:rPr lang="en-IN" dirty="0"/>
              <a:t> </a:t>
            </a:r>
            <a:r>
              <a:rPr lang="en-IN" dirty="0" err="1"/>
              <a:t>modprobe</a:t>
            </a:r>
            <a:r>
              <a:rPr lang="en-IN" dirty="0"/>
              <a:t> w1-gpio </a:t>
            </a:r>
          </a:p>
          <a:p>
            <a:pPr marL="514350" indent="-514350">
              <a:buFont typeface="+mj-lt"/>
              <a:buAutoNum type="arabicPeriod"/>
            </a:pPr>
            <a:r>
              <a:rPr lang="en-IN" dirty="0" err="1"/>
              <a:t>sudo</a:t>
            </a:r>
            <a:r>
              <a:rPr lang="en-IN" dirty="0"/>
              <a:t> </a:t>
            </a:r>
            <a:r>
              <a:rPr lang="en-IN" dirty="0" err="1"/>
              <a:t>modprobe</a:t>
            </a:r>
            <a:r>
              <a:rPr lang="en-IN" dirty="0"/>
              <a:t> w1-therm</a:t>
            </a:r>
          </a:p>
          <a:p>
            <a:pPr marL="514350" indent="-514350" fontAlgn="base">
              <a:buFont typeface="+mj-lt"/>
              <a:buAutoNum type="arabicPeriod"/>
            </a:pPr>
            <a:r>
              <a:rPr lang="en-IN" dirty="0"/>
              <a:t>Change directories to the /sys/bus/w1/devices directory by entering: cd /sys/bus/w1/devices</a:t>
            </a:r>
          </a:p>
          <a:p>
            <a:pPr marL="514350" indent="-514350" fontAlgn="base">
              <a:buFont typeface="+mj-lt"/>
              <a:buAutoNum type="arabicPeriod"/>
            </a:pPr>
            <a:r>
              <a:rPr lang="en-IN" dirty="0"/>
              <a:t>Now enter ls to list the devices:</a:t>
            </a:r>
          </a:p>
          <a:p>
            <a:pPr marL="548640" lvl="2" indent="0" fontAlgn="base">
              <a:buNone/>
            </a:pPr>
            <a:r>
              <a:rPr lang="en-IN" dirty="0"/>
              <a:t>28-000006637696 w1_bus_master1 is displayed in my case.</a:t>
            </a:r>
          </a:p>
          <a:p>
            <a:pPr marL="514350" indent="-514350" fontAlgn="base">
              <a:buFont typeface="+mj-lt"/>
              <a:buAutoNum type="arabicPeriod"/>
            </a:pPr>
            <a:r>
              <a:rPr lang="en-IN" dirty="0"/>
              <a:t> Now enter cd 28-XXXXXXXXXXXX (change the X’s to your own address)</a:t>
            </a:r>
          </a:p>
          <a:p>
            <a:pPr marL="548640" lvl="2" indent="0" fontAlgn="base">
              <a:buNone/>
            </a:pPr>
            <a:r>
              <a:rPr lang="en-IN" dirty="0"/>
              <a:t>For example, I would enter: cd 28-000006637696</a:t>
            </a:r>
          </a:p>
          <a:p>
            <a:pPr marL="514350" indent="-514350" fontAlgn="base">
              <a:buFont typeface="+mj-lt"/>
              <a:buAutoNum type="arabicPeriod"/>
            </a:pPr>
            <a:r>
              <a:rPr lang="en-IN" dirty="0"/>
              <a:t>Enter cat w1_slave which will show the raw temperature reading output by the sensor:</a:t>
            </a:r>
          </a:p>
          <a:p>
            <a:endParaRPr lang="en-IN" dirty="0"/>
          </a:p>
        </p:txBody>
      </p:sp>
    </p:spTree>
    <p:extLst>
      <p:ext uri="{BB962C8B-B14F-4D97-AF65-F5344CB8AC3E}">
        <p14:creationId xmlns:p14="http://schemas.microsoft.com/office/powerpoint/2010/main" xmlns="" val="16453935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45F81E-5043-4033-B43F-A78DAAB9B82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2A675CBA-E47C-4025-B4E3-FBA3ED00DA12}"/>
              </a:ext>
            </a:extLst>
          </p:cNvPr>
          <p:cNvSpPr>
            <a:spLocks noGrp="1"/>
          </p:cNvSpPr>
          <p:nvPr>
            <p:ph sz="quarter" idx="1"/>
          </p:nvPr>
        </p:nvSpPr>
        <p:spPr>
          <a:xfrm>
            <a:off x="323528" y="1145668"/>
            <a:ext cx="8229600" cy="4937760"/>
          </a:xfrm>
        </p:spPr>
        <p:txBody>
          <a:bodyPr/>
          <a:lstStyle/>
          <a:p>
            <a:r>
              <a:rPr lang="en-IN" dirty="0"/>
              <a:t>Output</a:t>
            </a:r>
          </a:p>
          <a:p>
            <a:endParaRPr lang="en-IN" dirty="0"/>
          </a:p>
          <a:p>
            <a:endParaRPr lang="en-IN" dirty="0"/>
          </a:p>
          <a:p>
            <a:endParaRPr lang="en-IN" dirty="0"/>
          </a:p>
          <a:p>
            <a:r>
              <a:rPr lang="en-IN" dirty="0"/>
              <a:t>The displayed data consist of two lines – first line representing the value read and CRC check and second line temperature in Celsius x 1000.</a:t>
            </a:r>
          </a:p>
          <a:p>
            <a:endParaRPr lang="en-IN" dirty="0"/>
          </a:p>
        </p:txBody>
      </p:sp>
      <p:pic>
        <p:nvPicPr>
          <p:cNvPr id="4" name="Picture 3">
            <a:extLst>
              <a:ext uri="{FF2B5EF4-FFF2-40B4-BE49-F238E27FC236}">
                <a16:creationId xmlns:a16="http://schemas.microsoft.com/office/drawing/2014/main" xmlns="" id="{CB9696AD-9752-4074-92E8-A2A11F451834}"/>
              </a:ext>
            </a:extLst>
          </p:cNvPr>
          <p:cNvPicPr>
            <a:picLocks noChangeAspect="1"/>
          </p:cNvPicPr>
          <p:nvPr/>
        </p:nvPicPr>
        <p:blipFill>
          <a:blip r:embed="rId2"/>
          <a:stretch>
            <a:fillRect/>
          </a:stretch>
        </p:blipFill>
        <p:spPr>
          <a:xfrm>
            <a:off x="908577" y="1947633"/>
            <a:ext cx="4167479" cy="722815"/>
          </a:xfrm>
          <a:prstGeom prst="rect">
            <a:avLst/>
          </a:prstGeom>
        </p:spPr>
      </p:pic>
    </p:spTree>
    <p:extLst>
      <p:ext uri="{BB962C8B-B14F-4D97-AF65-F5344CB8AC3E}">
        <p14:creationId xmlns:p14="http://schemas.microsoft.com/office/powerpoint/2010/main" xmlns="" val="8913091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B230DB-A64E-427F-A100-87F459CC46FE}"/>
              </a:ext>
            </a:extLst>
          </p:cNvPr>
          <p:cNvSpPr>
            <a:spLocks noGrp="1"/>
          </p:cNvSpPr>
          <p:nvPr>
            <p:ph type="title"/>
          </p:nvPr>
        </p:nvSpPr>
        <p:spPr>
          <a:xfrm>
            <a:off x="457200" y="152400"/>
            <a:ext cx="8229600" cy="499080"/>
          </a:xfrm>
        </p:spPr>
        <p:txBody>
          <a:bodyPr>
            <a:normAutofit fontScale="90000"/>
          </a:bodyPr>
          <a:lstStyle/>
          <a:p>
            <a:r>
              <a:rPr lang="en-IN" dirty="0"/>
              <a:t>Code</a:t>
            </a:r>
          </a:p>
        </p:txBody>
      </p:sp>
      <p:sp>
        <p:nvSpPr>
          <p:cNvPr id="3" name="Content Placeholder 2">
            <a:extLst>
              <a:ext uri="{FF2B5EF4-FFF2-40B4-BE49-F238E27FC236}">
                <a16:creationId xmlns:a16="http://schemas.microsoft.com/office/drawing/2014/main" xmlns="" id="{84D5AFF2-E782-405D-9B3F-23AD05F9488F}"/>
              </a:ext>
            </a:extLst>
          </p:cNvPr>
          <p:cNvSpPr>
            <a:spLocks noGrp="1"/>
          </p:cNvSpPr>
          <p:nvPr>
            <p:ph sz="quarter" idx="1"/>
          </p:nvPr>
        </p:nvSpPr>
        <p:spPr>
          <a:xfrm>
            <a:off x="457200" y="651480"/>
            <a:ext cx="8229600" cy="6206520"/>
          </a:xfrm>
        </p:spPr>
        <p:txBody>
          <a:bodyPr>
            <a:normAutofit fontScale="92500" lnSpcReduction="20000"/>
          </a:bodyPr>
          <a:lstStyle/>
          <a:p>
            <a:pPr marL="0" indent="0">
              <a:buNone/>
            </a:pPr>
            <a:r>
              <a:rPr lang="en-IN" dirty="0"/>
              <a:t>import </a:t>
            </a:r>
            <a:r>
              <a:rPr lang="en-IN" dirty="0" err="1"/>
              <a:t>os</a:t>
            </a:r>
            <a:r>
              <a:rPr lang="en-IN" dirty="0"/>
              <a:t>       # import </a:t>
            </a:r>
            <a:r>
              <a:rPr lang="en-IN" dirty="0" err="1"/>
              <a:t>os</a:t>
            </a:r>
            <a:r>
              <a:rPr lang="en-IN" dirty="0"/>
              <a:t> module</a:t>
            </a:r>
          </a:p>
          <a:p>
            <a:pPr marL="0" indent="0">
              <a:buNone/>
            </a:pPr>
            <a:r>
              <a:rPr lang="en-IN" dirty="0"/>
              <a:t>import glob    # import glob module </a:t>
            </a:r>
          </a:p>
          <a:p>
            <a:pPr marL="0" indent="0">
              <a:buNone/>
            </a:pPr>
            <a:r>
              <a:rPr lang="en-IN" dirty="0"/>
              <a:t>import time    # import time module</a:t>
            </a:r>
          </a:p>
          <a:p>
            <a:pPr marL="0" indent="0">
              <a:buNone/>
            </a:pPr>
            <a:r>
              <a:rPr lang="en-IN" dirty="0"/>
              <a:t>#initialize the device  </a:t>
            </a:r>
          </a:p>
          <a:p>
            <a:pPr marL="0" indent="0">
              <a:buNone/>
            </a:pPr>
            <a:r>
              <a:rPr lang="en-IN" dirty="0"/>
              <a:t># load one wire communication device kernel modules</a:t>
            </a:r>
          </a:p>
          <a:p>
            <a:pPr marL="0" indent="0">
              <a:buNone/>
            </a:pPr>
            <a:r>
              <a:rPr lang="en-IN" dirty="0" err="1"/>
              <a:t>os.system</a:t>
            </a:r>
            <a:r>
              <a:rPr lang="en-IN" dirty="0"/>
              <a:t>('</a:t>
            </a:r>
            <a:r>
              <a:rPr lang="en-IN" dirty="0" err="1"/>
              <a:t>modprobe</a:t>
            </a:r>
            <a:r>
              <a:rPr lang="en-IN" dirty="0"/>
              <a:t> w1-gpio’)    </a:t>
            </a:r>
          </a:p>
          <a:p>
            <a:pPr marL="0" indent="0">
              <a:buNone/>
            </a:pPr>
            <a:r>
              <a:rPr lang="en-IN" dirty="0" err="1"/>
              <a:t>os.system</a:t>
            </a:r>
            <a:r>
              <a:rPr lang="en-IN" dirty="0"/>
              <a:t>('</a:t>
            </a:r>
            <a:r>
              <a:rPr lang="en-IN" dirty="0" err="1"/>
              <a:t>modprobe</a:t>
            </a:r>
            <a:r>
              <a:rPr lang="en-IN" dirty="0"/>
              <a:t> w1-therm’)  </a:t>
            </a:r>
          </a:p>
          <a:p>
            <a:pPr marL="0" indent="0">
              <a:buNone/>
            </a:pPr>
            <a:r>
              <a:rPr lang="en-IN" dirty="0" err="1"/>
              <a:t>base_dir</a:t>
            </a:r>
            <a:r>
              <a:rPr lang="en-IN" dirty="0"/>
              <a:t> = '/sys/bus/w1/devices/’     # point to the address</a:t>
            </a:r>
          </a:p>
          <a:p>
            <a:pPr marL="0" indent="0">
              <a:buNone/>
            </a:pPr>
            <a:r>
              <a:rPr lang="en-IN" dirty="0"/>
              <a:t># find device with address starting from 28*</a:t>
            </a:r>
          </a:p>
          <a:p>
            <a:pPr marL="0" indent="0">
              <a:buNone/>
            </a:pPr>
            <a:r>
              <a:rPr lang="en-IN" dirty="0" err="1"/>
              <a:t>device_folder</a:t>
            </a:r>
            <a:r>
              <a:rPr lang="en-IN" dirty="0"/>
              <a:t> = </a:t>
            </a:r>
            <a:r>
              <a:rPr lang="en-IN" dirty="0" err="1"/>
              <a:t>glob.glob</a:t>
            </a:r>
            <a:r>
              <a:rPr lang="en-IN" dirty="0"/>
              <a:t>(</a:t>
            </a:r>
            <a:r>
              <a:rPr lang="en-IN" dirty="0" err="1"/>
              <a:t>base_dir</a:t>
            </a:r>
            <a:r>
              <a:rPr lang="en-IN" dirty="0"/>
              <a:t> + '28*')[0]  </a:t>
            </a:r>
          </a:p>
          <a:p>
            <a:pPr marL="0" indent="0">
              <a:buNone/>
            </a:pPr>
            <a:r>
              <a:rPr lang="en-IN" dirty="0" err="1"/>
              <a:t>device_file</a:t>
            </a:r>
            <a:r>
              <a:rPr lang="en-IN" dirty="0"/>
              <a:t> = </a:t>
            </a:r>
            <a:r>
              <a:rPr lang="en-IN" dirty="0" err="1"/>
              <a:t>device_folder</a:t>
            </a:r>
            <a:r>
              <a:rPr lang="en-IN" dirty="0"/>
              <a:t> + '/w1_slave’ # store the details</a:t>
            </a:r>
          </a:p>
          <a:p>
            <a:pPr marL="0" indent="0">
              <a:buNone/>
            </a:pPr>
            <a:r>
              <a:rPr lang="en-IN" dirty="0"/>
              <a:t>def </a:t>
            </a:r>
            <a:r>
              <a:rPr lang="en-IN" dirty="0" err="1"/>
              <a:t>read_temp_raw</a:t>
            </a:r>
            <a:r>
              <a:rPr lang="en-IN" dirty="0"/>
              <a:t>():  </a:t>
            </a:r>
          </a:p>
          <a:p>
            <a:pPr marL="274320" lvl="1" indent="0">
              <a:buNone/>
            </a:pPr>
            <a:r>
              <a:rPr lang="en-IN" dirty="0"/>
              <a:t>f = open(</a:t>
            </a:r>
            <a:r>
              <a:rPr lang="en-IN" dirty="0" err="1"/>
              <a:t>device_file</a:t>
            </a:r>
            <a:r>
              <a:rPr lang="en-IN" dirty="0"/>
              <a:t>, 'r’)  </a:t>
            </a:r>
          </a:p>
          <a:p>
            <a:pPr marL="274320" lvl="1" indent="0">
              <a:buNone/>
            </a:pPr>
            <a:r>
              <a:rPr lang="en-IN" dirty="0"/>
              <a:t>lines = </a:t>
            </a:r>
            <a:r>
              <a:rPr lang="en-IN" dirty="0" err="1"/>
              <a:t>f.readlines</a:t>
            </a:r>
            <a:r>
              <a:rPr lang="en-IN" dirty="0"/>
              <a:t>()                # read the device details</a:t>
            </a:r>
          </a:p>
          <a:p>
            <a:pPr marL="274320" lvl="1" indent="0">
              <a:buNone/>
            </a:pPr>
            <a:r>
              <a:rPr lang="en-IN" dirty="0" err="1"/>
              <a:t>f.close</a:t>
            </a:r>
            <a:r>
              <a:rPr lang="en-IN" dirty="0"/>
              <a:t>()</a:t>
            </a:r>
          </a:p>
          <a:p>
            <a:pPr marL="274320" lvl="1" indent="0">
              <a:buNone/>
            </a:pPr>
            <a:r>
              <a:rPr lang="en-IN" dirty="0"/>
              <a:t>return lines  </a:t>
            </a:r>
          </a:p>
          <a:p>
            <a:pPr marL="274320" lvl="1" indent="0">
              <a:buNone/>
            </a:pPr>
            <a:endParaRPr lang="en-IN" dirty="0"/>
          </a:p>
          <a:p>
            <a:pPr marL="0" indent="0">
              <a:buNone/>
            </a:pPr>
            <a:endParaRPr lang="en-IN" dirty="0"/>
          </a:p>
        </p:txBody>
      </p:sp>
    </p:spTree>
    <p:extLst>
      <p:ext uri="{BB962C8B-B14F-4D97-AF65-F5344CB8AC3E}">
        <p14:creationId xmlns:p14="http://schemas.microsoft.com/office/powerpoint/2010/main" xmlns="" val="15571103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2978EE0-874E-4412-B82D-1E5D585F29C9}"/>
              </a:ext>
            </a:extLst>
          </p:cNvPr>
          <p:cNvSpPr>
            <a:spLocks noGrp="1"/>
          </p:cNvSpPr>
          <p:nvPr>
            <p:ph sz="quarter" idx="1"/>
          </p:nvPr>
        </p:nvSpPr>
        <p:spPr>
          <a:xfrm>
            <a:off x="457200" y="332656"/>
            <a:ext cx="8229600" cy="5824304"/>
          </a:xfrm>
        </p:spPr>
        <p:txBody>
          <a:bodyPr>
            <a:normAutofit lnSpcReduction="10000"/>
          </a:bodyPr>
          <a:lstStyle/>
          <a:p>
            <a:pPr marL="0" indent="0">
              <a:buNone/>
            </a:pPr>
            <a:r>
              <a:rPr lang="en-IN" dirty="0"/>
              <a:t>def </a:t>
            </a:r>
            <a:r>
              <a:rPr lang="en-IN" dirty="0" err="1"/>
              <a:t>read_temp</a:t>
            </a:r>
            <a:r>
              <a:rPr lang="en-IN" dirty="0"/>
              <a:t>():  </a:t>
            </a:r>
          </a:p>
          <a:p>
            <a:pPr marL="274320" lvl="1" indent="0">
              <a:buNone/>
            </a:pPr>
            <a:r>
              <a:rPr lang="en-IN" dirty="0"/>
              <a:t>lines = </a:t>
            </a:r>
            <a:r>
              <a:rPr lang="en-IN" dirty="0" err="1"/>
              <a:t>read_temp_raw</a:t>
            </a:r>
            <a:r>
              <a:rPr lang="en-IN" dirty="0"/>
              <a:t>()  </a:t>
            </a:r>
          </a:p>
          <a:p>
            <a:pPr marL="274320" lvl="1" indent="0">
              <a:buNone/>
            </a:pPr>
            <a:r>
              <a:rPr lang="en-IN" dirty="0"/>
              <a:t>while lines[0].strip()[-3:] != 'YES’:          # ignore first line</a:t>
            </a:r>
          </a:p>
          <a:p>
            <a:pPr marL="548640" lvl="2" indent="0">
              <a:buNone/>
            </a:pPr>
            <a:r>
              <a:rPr lang="en-IN" sz="2400" dirty="0" err="1"/>
              <a:t>time.sleep</a:t>
            </a:r>
            <a:r>
              <a:rPr lang="en-IN" sz="2400" dirty="0"/>
              <a:t>(0.2)  </a:t>
            </a:r>
          </a:p>
          <a:p>
            <a:pPr marL="548640" lvl="2" indent="0">
              <a:buNone/>
            </a:pPr>
            <a:r>
              <a:rPr lang="en-IN" sz="2400" dirty="0"/>
              <a:t>lines = </a:t>
            </a:r>
            <a:r>
              <a:rPr lang="en-IN" sz="2400" dirty="0" err="1"/>
              <a:t>read_temp_raw</a:t>
            </a:r>
            <a:r>
              <a:rPr lang="en-IN" sz="2400" dirty="0"/>
              <a:t>()  </a:t>
            </a:r>
          </a:p>
          <a:p>
            <a:pPr marL="548640" lvl="2" indent="0">
              <a:buNone/>
            </a:pPr>
            <a:r>
              <a:rPr lang="en-IN" sz="2400" dirty="0" err="1"/>
              <a:t>equals_pos</a:t>
            </a:r>
            <a:r>
              <a:rPr lang="en-IN" sz="2400" dirty="0"/>
              <a:t> = lines[1].find('t=‘)  </a:t>
            </a:r>
            <a:r>
              <a:rPr lang="en-IN" dirty="0"/>
              <a:t>#  find temperature in the details</a:t>
            </a:r>
            <a:endParaRPr lang="en-IN" sz="2400" dirty="0"/>
          </a:p>
          <a:p>
            <a:pPr marL="274320" lvl="1" indent="0">
              <a:buNone/>
            </a:pPr>
            <a:r>
              <a:rPr lang="en-IN" dirty="0"/>
              <a:t>if </a:t>
            </a:r>
            <a:r>
              <a:rPr lang="en-IN" dirty="0" err="1"/>
              <a:t>equals_pos</a:t>
            </a:r>
            <a:r>
              <a:rPr lang="en-IN" dirty="0"/>
              <a:t> != -1:  </a:t>
            </a:r>
          </a:p>
          <a:p>
            <a:pPr marL="548640" lvl="2" indent="0">
              <a:buNone/>
            </a:pPr>
            <a:r>
              <a:rPr lang="en-IN" sz="2400" dirty="0" err="1"/>
              <a:t>temp_string</a:t>
            </a:r>
            <a:r>
              <a:rPr lang="en-IN" sz="2400" dirty="0"/>
              <a:t> = lines[1][equals_pos+2:]  </a:t>
            </a:r>
          </a:p>
          <a:p>
            <a:pPr marL="548640" lvl="2" indent="0">
              <a:buNone/>
            </a:pPr>
            <a:r>
              <a:rPr lang="en-IN" sz="2400" dirty="0" err="1"/>
              <a:t>temp_c</a:t>
            </a:r>
            <a:r>
              <a:rPr lang="en-IN" sz="2400" dirty="0"/>
              <a:t> = float(</a:t>
            </a:r>
            <a:r>
              <a:rPr lang="en-IN" sz="2400" dirty="0" err="1"/>
              <a:t>temp_string</a:t>
            </a:r>
            <a:r>
              <a:rPr lang="en-IN" sz="2400" dirty="0"/>
              <a:t>)/ 1000.0  </a:t>
            </a:r>
            <a:r>
              <a:rPr lang="en-IN" dirty="0"/>
              <a:t># convert to Celsius</a:t>
            </a:r>
            <a:endParaRPr lang="en-IN" sz="2400" dirty="0"/>
          </a:p>
          <a:p>
            <a:pPr marL="548640" lvl="2" indent="0">
              <a:buNone/>
            </a:pPr>
            <a:r>
              <a:rPr lang="en-IN" sz="2400" dirty="0" err="1"/>
              <a:t>temp_f</a:t>
            </a:r>
            <a:r>
              <a:rPr lang="en-IN" sz="2400" dirty="0"/>
              <a:t> = </a:t>
            </a:r>
            <a:r>
              <a:rPr lang="en-IN" sz="2400" dirty="0" err="1"/>
              <a:t>temp_c</a:t>
            </a:r>
            <a:r>
              <a:rPr lang="en-IN" sz="2400" dirty="0"/>
              <a:t> * 9.0/ 5.0 + 32.0     </a:t>
            </a:r>
            <a:r>
              <a:rPr lang="en-IN" dirty="0"/>
              <a:t># convert to Fahrenheit </a:t>
            </a:r>
            <a:endParaRPr lang="en-IN" sz="2400" dirty="0"/>
          </a:p>
          <a:p>
            <a:pPr marL="548640" lvl="2" indent="0">
              <a:buNone/>
            </a:pPr>
            <a:r>
              <a:rPr lang="en-IN" sz="2400" dirty="0"/>
              <a:t>return </a:t>
            </a:r>
            <a:r>
              <a:rPr lang="en-IN" sz="2400" dirty="0" err="1"/>
              <a:t>temp_c</a:t>
            </a:r>
            <a:r>
              <a:rPr lang="en-IN" sz="2400" dirty="0"/>
              <a:t>, </a:t>
            </a:r>
            <a:r>
              <a:rPr lang="en-IN" sz="2400" dirty="0" err="1"/>
              <a:t>temp_f</a:t>
            </a:r>
            <a:r>
              <a:rPr lang="en-IN" sz="2400" dirty="0"/>
              <a:t>  </a:t>
            </a:r>
          </a:p>
          <a:p>
            <a:pPr marL="0" indent="0">
              <a:buNone/>
            </a:pPr>
            <a:r>
              <a:rPr lang="en-IN" dirty="0"/>
              <a:t>while True:  </a:t>
            </a:r>
          </a:p>
          <a:p>
            <a:pPr marL="274320" lvl="1" indent="0">
              <a:buNone/>
            </a:pPr>
            <a:r>
              <a:rPr lang="en-IN" sz="2400" dirty="0"/>
              <a:t>print(</a:t>
            </a:r>
            <a:r>
              <a:rPr lang="en-IN" sz="2400" dirty="0" err="1"/>
              <a:t>read_temp</a:t>
            </a:r>
            <a:r>
              <a:rPr lang="en-IN" sz="2400" dirty="0"/>
              <a:t>())  </a:t>
            </a:r>
          </a:p>
          <a:p>
            <a:pPr marL="274320" lvl="1" indent="0">
              <a:buNone/>
            </a:pPr>
            <a:r>
              <a:rPr lang="en-IN" sz="2400" dirty="0" err="1"/>
              <a:t>time.sleep</a:t>
            </a:r>
            <a:r>
              <a:rPr lang="en-IN" sz="2400" dirty="0"/>
              <a:t>(1) </a:t>
            </a:r>
          </a:p>
          <a:p>
            <a:endParaRPr lang="en-IN" dirty="0"/>
          </a:p>
        </p:txBody>
      </p:sp>
    </p:spTree>
    <p:extLst>
      <p:ext uri="{BB962C8B-B14F-4D97-AF65-F5344CB8AC3E}">
        <p14:creationId xmlns:p14="http://schemas.microsoft.com/office/powerpoint/2010/main" xmlns="" val="36685043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96D783-DA7C-4871-84B7-C732C405BF73}"/>
              </a:ext>
            </a:extLst>
          </p:cNvPr>
          <p:cNvSpPr>
            <a:spLocks noGrp="1"/>
          </p:cNvSpPr>
          <p:nvPr>
            <p:ph type="title"/>
          </p:nvPr>
        </p:nvSpPr>
        <p:spPr/>
        <p:txBody>
          <a:bodyPr/>
          <a:lstStyle/>
          <a:p>
            <a:r>
              <a:rPr lang="en-IN" dirty="0"/>
              <a:t>Output</a:t>
            </a:r>
          </a:p>
        </p:txBody>
      </p:sp>
      <p:sp>
        <p:nvSpPr>
          <p:cNvPr id="3" name="Content Placeholder 2">
            <a:extLst>
              <a:ext uri="{FF2B5EF4-FFF2-40B4-BE49-F238E27FC236}">
                <a16:creationId xmlns:a16="http://schemas.microsoft.com/office/drawing/2014/main" xmlns="" id="{E455380A-3921-4F75-955C-375E5D516C3C}"/>
              </a:ext>
            </a:extLst>
          </p:cNvPr>
          <p:cNvSpPr>
            <a:spLocks noGrp="1"/>
          </p:cNvSpPr>
          <p:nvPr>
            <p:ph sz="quarter" idx="1"/>
          </p:nvPr>
        </p:nvSpPr>
        <p:spPr/>
        <p:txBody>
          <a:bodyPr/>
          <a:lstStyle/>
          <a:p>
            <a:pPr marL="0" indent="0">
              <a:buNone/>
            </a:pPr>
            <a:r>
              <a:rPr lang="en-IN" dirty="0"/>
              <a:t>Current Room Temperature is recorded. </a:t>
            </a:r>
          </a:p>
          <a:p>
            <a:pPr marL="0" indent="0">
              <a:buNone/>
            </a:pPr>
            <a:endParaRPr lang="en-IN" dirty="0"/>
          </a:p>
          <a:p>
            <a:pPr marL="0" indent="0">
              <a:buNone/>
            </a:pPr>
            <a:endParaRPr lang="en-IN" dirty="0"/>
          </a:p>
          <a:p>
            <a:endParaRPr lang="en-IN" dirty="0"/>
          </a:p>
        </p:txBody>
      </p:sp>
      <p:pic>
        <p:nvPicPr>
          <p:cNvPr id="4" name="Picture 3">
            <a:extLst>
              <a:ext uri="{FF2B5EF4-FFF2-40B4-BE49-F238E27FC236}">
                <a16:creationId xmlns:a16="http://schemas.microsoft.com/office/drawing/2014/main" xmlns="" id="{BBAD93D1-7AD6-421D-A1D0-E540DA5F6AE7}"/>
              </a:ext>
            </a:extLst>
          </p:cNvPr>
          <p:cNvPicPr>
            <a:picLocks noChangeAspect="1"/>
          </p:cNvPicPr>
          <p:nvPr/>
        </p:nvPicPr>
        <p:blipFill>
          <a:blip r:embed="rId2"/>
          <a:stretch>
            <a:fillRect/>
          </a:stretch>
        </p:blipFill>
        <p:spPr>
          <a:xfrm>
            <a:off x="2123728" y="2314936"/>
            <a:ext cx="4196109" cy="1909401"/>
          </a:xfrm>
          <a:prstGeom prst="rect">
            <a:avLst/>
          </a:prstGeom>
        </p:spPr>
      </p:pic>
    </p:spTree>
    <p:extLst>
      <p:ext uri="{BB962C8B-B14F-4D97-AF65-F5344CB8AC3E}">
        <p14:creationId xmlns:p14="http://schemas.microsoft.com/office/powerpoint/2010/main" xmlns="" val="39222330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615F8E-89E1-4892-BC44-8369B74E0851}"/>
              </a:ext>
            </a:extLst>
          </p:cNvPr>
          <p:cNvSpPr>
            <a:spLocks noGrp="1"/>
          </p:cNvSpPr>
          <p:nvPr>
            <p:ph type="title"/>
          </p:nvPr>
        </p:nvSpPr>
        <p:spPr>
          <a:xfrm>
            <a:off x="457200" y="308317"/>
            <a:ext cx="8435280" cy="990600"/>
          </a:xfrm>
        </p:spPr>
        <p:txBody>
          <a:bodyPr>
            <a:normAutofit fontScale="90000"/>
          </a:bodyPr>
          <a:lstStyle/>
          <a:p>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Program #7: Light sensor –LDR(Light Dependent Resistor)</a:t>
            </a:r>
          </a:p>
        </p:txBody>
      </p:sp>
      <p:sp>
        <p:nvSpPr>
          <p:cNvPr id="3" name="Content Placeholder 2">
            <a:extLst>
              <a:ext uri="{FF2B5EF4-FFF2-40B4-BE49-F238E27FC236}">
                <a16:creationId xmlns:a16="http://schemas.microsoft.com/office/drawing/2014/main" xmlns="" id="{EEE3D058-9C73-4E75-9134-2A36430985EF}"/>
              </a:ext>
            </a:extLst>
          </p:cNvPr>
          <p:cNvSpPr>
            <a:spLocks noGrp="1"/>
          </p:cNvSpPr>
          <p:nvPr>
            <p:ph sz="quarter" idx="1"/>
          </p:nvPr>
        </p:nvSpPr>
        <p:spPr>
          <a:xfrm>
            <a:off x="457200" y="1219200"/>
            <a:ext cx="8229600" cy="5162128"/>
          </a:xfrm>
        </p:spPr>
        <p:txBody>
          <a:bodyPr>
            <a:normAutofit fontScale="92500" lnSpcReduction="20000"/>
          </a:bodyPr>
          <a:lstStyle/>
          <a:p>
            <a:pPr marL="0" indent="0">
              <a:buNone/>
            </a:pPr>
            <a:r>
              <a:rPr lang="en-IN" sz="3000" b="1" dirty="0"/>
              <a:t>Components Required</a:t>
            </a:r>
          </a:p>
          <a:p>
            <a:r>
              <a:rPr lang="en-IN" sz="3000" dirty="0"/>
              <a:t>Raspberry Pi + SD card, Monitor + HDMI Cable, Keyboard &amp; Mouse, Power  supply, jumper wires,  Breadboard, LDR Light Dependent resistor, </a:t>
            </a:r>
            <a:r>
              <a:rPr lang="en-IN" dirty="0"/>
              <a:t>1uF Capacitor</a:t>
            </a:r>
            <a:r>
              <a:rPr lang="en-IN" sz="3000" dirty="0"/>
              <a:t> </a:t>
            </a:r>
          </a:p>
          <a:p>
            <a:pPr marL="0" indent="0">
              <a:buNone/>
            </a:pPr>
            <a:r>
              <a:rPr lang="en-IN" sz="3000" b="1" dirty="0"/>
              <a:t>Description</a:t>
            </a:r>
          </a:p>
          <a:p>
            <a:r>
              <a:rPr lang="en-IN" sz="3000" dirty="0"/>
              <a:t>An LDR sensor reads the intensity  of light and records it an text file.</a:t>
            </a:r>
          </a:p>
          <a:p>
            <a:r>
              <a:rPr lang="en-IN" sz="3000" dirty="0"/>
              <a:t>A python program  which records the intensity of light to a text file. </a:t>
            </a:r>
          </a:p>
          <a:p>
            <a:r>
              <a:rPr lang="en-IN" sz="3000" dirty="0"/>
              <a:t>An infinite loop runs  over the sensor which records intensity of light with date and time stamps  every second.</a:t>
            </a:r>
            <a:endParaRPr lang="en-IN" dirty="0"/>
          </a:p>
        </p:txBody>
      </p:sp>
    </p:spTree>
    <p:extLst>
      <p:ext uri="{BB962C8B-B14F-4D97-AF65-F5344CB8AC3E}">
        <p14:creationId xmlns:p14="http://schemas.microsoft.com/office/powerpoint/2010/main" xmlns="" val="20267038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EDD795-8F97-434B-8F1D-73923262BD7B}"/>
              </a:ext>
            </a:extLst>
          </p:cNvPr>
          <p:cNvSpPr>
            <a:spLocks noGrp="1"/>
          </p:cNvSpPr>
          <p:nvPr>
            <p:ph type="title"/>
          </p:nvPr>
        </p:nvSpPr>
        <p:spPr/>
        <p:txBody>
          <a:bodyPr/>
          <a:lstStyle/>
          <a:p>
            <a:r>
              <a:rPr lang="en-IN" dirty="0"/>
              <a:t>LDR</a:t>
            </a:r>
          </a:p>
        </p:txBody>
      </p:sp>
      <p:sp>
        <p:nvSpPr>
          <p:cNvPr id="3" name="Content Placeholder 2">
            <a:extLst>
              <a:ext uri="{FF2B5EF4-FFF2-40B4-BE49-F238E27FC236}">
                <a16:creationId xmlns:a16="http://schemas.microsoft.com/office/drawing/2014/main" xmlns="" id="{4739B817-20CE-491D-8B78-62B9586934B1}"/>
              </a:ext>
            </a:extLst>
          </p:cNvPr>
          <p:cNvSpPr>
            <a:spLocks noGrp="1"/>
          </p:cNvSpPr>
          <p:nvPr>
            <p:ph sz="quarter" idx="1"/>
          </p:nvPr>
        </p:nvSpPr>
        <p:spPr/>
        <p:txBody>
          <a:bodyPr/>
          <a:lstStyle/>
          <a:p>
            <a:endParaRPr lang="en-IN" dirty="0"/>
          </a:p>
        </p:txBody>
      </p:sp>
      <p:pic>
        <p:nvPicPr>
          <p:cNvPr id="4" name="Picture 3">
            <a:extLst>
              <a:ext uri="{FF2B5EF4-FFF2-40B4-BE49-F238E27FC236}">
                <a16:creationId xmlns:a16="http://schemas.microsoft.com/office/drawing/2014/main" xmlns="" id="{E8725B1D-B6F2-4DF2-939C-F05134E1C2ED}"/>
              </a:ext>
            </a:extLst>
          </p:cNvPr>
          <p:cNvPicPr>
            <a:picLocks noChangeAspect="1"/>
          </p:cNvPicPr>
          <p:nvPr/>
        </p:nvPicPr>
        <p:blipFill>
          <a:blip r:embed="rId2"/>
          <a:stretch>
            <a:fillRect/>
          </a:stretch>
        </p:blipFill>
        <p:spPr>
          <a:xfrm>
            <a:off x="2600325" y="1957387"/>
            <a:ext cx="3943350" cy="2943225"/>
          </a:xfrm>
          <a:prstGeom prst="rect">
            <a:avLst/>
          </a:prstGeom>
        </p:spPr>
      </p:pic>
    </p:spTree>
    <p:extLst>
      <p:ext uri="{BB962C8B-B14F-4D97-AF65-F5344CB8AC3E}">
        <p14:creationId xmlns:p14="http://schemas.microsoft.com/office/powerpoint/2010/main" xmlns="" val="744642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A9D6F4-7A45-4BEC-9A7D-3EBB52C185A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78A119B3-D3F5-4171-A470-E8F86D2724A6}"/>
              </a:ext>
            </a:extLst>
          </p:cNvPr>
          <p:cNvSpPr>
            <a:spLocks noGrp="1"/>
          </p:cNvSpPr>
          <p:nvPr>
            <p:ph sz="quarter" idx="1"/>
          </p:nvPr>
        </p:nvSpPr>
        <p:spPr/>
        <p:txBody>
          <a:bodyPr/>
          <a:lstStyle/>
          <a:p>
            <a:endParaRPr lang="en-IN" dirty="0"/>
          </a:p>
        </p:txBody>
      </p:sp>
      <p:pic>
        <p:nvPicPr>
          <p:cNvPr id="5" name="Picture 4">
            <a:extLst>
              <a:ext uri="{FF2B5EF4-FFF2-40B4-BE49-F238E27FC236}">
                <a16:creationId xmlns:a16="http://schemas.microsoft.com/office/drawing/2014/main" xmlns="" id="{1D9834DC-B43A-425A-AABD-58A79BA768DD}"/>
              </a:ext>
            </a:extLst>
          </p:cNvPr>
          <p:cNvPicPr>
            <a:picLocks noChangeAspect="1"/>
          </p:cNvPicPr>
          <p:nvPr/>
        </p:nvPicPr>
        <p:blipFill>
          <a:blip r:embed="rId2"/>
          <a:stretch>
            <a:fillRect/>
          </a:stretch>
        </p:blipFill>
        <p:spPr>
          <a:xfrm>
            <a:off x="457200" y="1700808"/>
            <a:ext cx="8003231" cy="2526700"/>
          </a:xfrm>
          <a:prstGeom prst="rect">
            <a:avLst/>
          </a:prstGeom>
        </p:spPr>
      </p:pic>
    </p:spTree>
    <p:extLst>
      <p:ext uri="{BB962C8B-B14F-4D97-AF65-F5344CB8AC3E}">
        <p14:creationId xmlns:p14="http://schemas.microsoft.com/office/powerpoint/2010/main" xmlns="" val="35042634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013F9B-8167-4999-909E-D80CDE917E18}"/>
              </a:ext>
            </a:extLst>
          </p:cNvPr>
          <p:cNvSpPr>
            <a:spLocks noGrp="1"/>
          </p:cNvSpPr>
          <p:nvPr>
            <p:ph type="title"/>
          </p:nvPr>
        </p:nvSpPr>
        <p:spPr/>
        <p:txBody>
          <a:bodyPr/>
          <a:lstStyle/>
          <a:p>
            <a:r>
              <a:rPr lang="en-IN" dirty="0"/>
              <a:t>LDR(Photo Resistor)</a:t>
            </a:r>
          </a:p>
        </p:txBody>
      </p:sp>
      <p:sp>
        <p:nvSpPr>
          <p:cNvPr id="3" name="Content Placeholder 2">
            <a:extLst>
              <a:ext uri="{FF2B5EF4-FFF2-40B4-BE49-F238E27FC236}">
                <a16:creationId xmlns:a16="http://schemas.microsoft.com/office/drawing/2014/main" xmlns="" id="{1DFED10A-CB12-49D2-87D2-713356BEDAC8}"/>
              </a:ext>
            </a:extLst>
          </p:cNvPr>
          <p:cNvSpPr>
            <a:spLocks noGrp="1"/>
          </p:cNvSpPr>
          <p:nvPr>
            <p:ph sz="quarter" idx="1"/>
          </p:nvPr>
        </p:nvSpPr>
        <p:spPr/>
        <p:txBody>
          <a:bodyPr>
            <a:normAutofit fontScale="92500" lnSpcReduction="20000"/>
          </a:bodyPr>
          <a:lstStyle/>
          <a:p>
            <a:r>
              <a:rPr lang="en-IN" dirty="0"/>
              <a:t>A photo conductive sensor. </a:t>
            </a:r>
          </a:p>
          <a:p>
            <a:r>
              <a:rPr lang="en-IN" dirty="0"/>
              <a:t>It is a variable resistor that changes it’s resistance in a proportion to the light exposed to it. Its resistance decreases with the intensity of light.</a:t>
            </a:r>
          </a:p>
          <a:p>
            <a:r>
              <a:rPr lang="en-IN" dirty="0"/>
              <a:t>As the capacitor gradually charges, the voltage that passes through the circuit and to the GPIO pin rises. Once the capacitor is charged to a certain point, it's voltage rises above 1.4 volts and the Raspberry Pi will sense that GPIO pin 4 is HIGH.</a:t>
            </a:r>
          </a:p>
          <a:p>
            <a:r>
              <a:rPr lang="en-IN" dirty="0"/>
              <a:t>If the resistance of the sensor increases, the capacitor will charge more slowly and the circuit will take more time to reach 1.4 volts.</a:t>
            </a:r>
          </a:p>
          <a:p>
            <a:r>
              <a:rPr lang="en-IN" dirty="0"/>
              <a:t>The script essentially counts how long it takes for pin 4 to turn High and then uses this measurement to calculate the resistance of the Photoresistor.</a:t>
            </a:r>
          </a:p>
          <a:p>
            <a:endParaRPr lang="en-IN" dirty="0"/>
          </a:p>
        </p:txBody>
      </p:sp>
    </p:spTree>
    <p:extLst>
      <p:ext uri="{BB962C8B-B14F-4D97-AF65-F5344CB8AC3E}">
        <p14:creationId xmlns:p14="http://schemas.microsoft.com/office/powerpoint/2010/main" xmlns="" val="321647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B6ABA2-1ACF-481D-A9C9-C2A49A32026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1B864C2B-8EE7-46CA-9064-E92289377A31}"/>
              </a:ext>
            </a:extLst>
          </p:cNvPr>
          <p:cNvSpPr>
            <a:spLocks noGrp="1"/>
          </p:cNvSpPr>
          <p:nvPr>
            <p:ph sz="quarter" idx="1"/>
          </p:nvPr>
        </p:nvSpPr>
        <p:spPr/>
        <p:txBody>
          <a:bodyPr/>
          <a:lstStyle/>
          <a:p>
            <a:r>
              <a:rPr lang="en-IN" dirty="0"/>
              <a:t>The Raspberry Pi will repeatedly display the resistance of the photoresistor.</a:t>
            </a:r>
          </a:p>
          <a:p>
            <a:r>
              <a:rPr lang="en-IN" dirty="0"/>
              <a:t> If you place your finger over the photoresistor, the resistance will increase. </a:t>
            </a:r>
          </a:p>
          <a:p>
            <a:r>
              <a:rPr lang="en-IN" dirty="0"/>
              <a:t>If you shine a bright light on the photoresistor, the resistance will decrease. </a:t>
            </a:r>
          </a:p>
          <a:p>
            <a:endParaRPr lang="en-IN" dirty="0"/>
          </a:p>
          <a:p>
            <a:r>
              <a:rPr lang="en-IN" dirty="0">
                <a:hlinkClick r:id="rId2"/>
              </a:rPr>
              <a:t>https://pimylifeup.com/raspberry-pi-light-sensor/</a:t>
            </a:r>
            <a:endParaRPr lang="en-IN" dirty="0"/>
          </a:p>
        </p:txBody>
      </p:sp>
    </p:spTree>
    <p:extLst>
      <p:ext uri="{BB962C8B-B14F-4D97-AF65-F5344CB8AC3E}">
        <p14:creationId xmlns:p14="http://schemas.microsoft.com/office/powerpoint/2010/main" xmlns="" val="41716367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DB76CD-41C6-4410-8067-EF4AD46C4B48}"/>
              </a:ext>
            </a:extLst>
          </p:cNvPr>
          <p:cNvSpPr>
            <a:spLocks noGrp="1"/>
          </p:cNvSpPr>
          <p:nvPr>
            <p:ph type="title"/>
          </p:nvPr>
        </p:nvSpPr>
        <p:spPr/>
        <p:txBody>
          <a:bodyPr/>
          <a:lstStyle/>
          <a:p>
            <a:endParaRPr lang="en-IN"/>
          </a:p>
        </p:txBody>
      </p:sp>
      <p:sp>
        <p:nvSpPr>
          <p:cNvPr id="5" name="Content Placeholder 4">
            <a:extLst>
              <a:ext uri="{FF2B5EF4-FFF2-40B4-BE49-F238E27FC236}">
                <a16:creationId xmlns:a16="http://schemas.microsoft.com/office/drawing/2014/main" xmlns="" id="{6418D836-4DB8-46D7-A3C2-35EBEB89C851}"/>
              </a:ext>
            </a:extLst>
          </p:cNvPr>
          <p:cNvSpPr>
            <a:spLocks noGrp="1"/>
          </p:cNvSpPr>
          <p:nvPr>
            <p:ph sz="quarter" idx="1"/>
          </p:nvPr>
        </p:nvSpPr>
        <p:spPr/>
        <p:txBody>
          <a:bodyPr/>
          <a:lstStyle/>
          <a:p>
            <a:endParaRPr lang="en-IN"/>
          </a:p>
        </p:txBody>
      </p:sp>
      <p:pic>
        <p:nvPicPr>
          <p:cNvPr id="6" name="Picture 5">
            <a:extLst>
              <a:ext uri="{FF2B5EF4-FFF2-40B4-BE49-F238E27FC236}">
                <a16:creationId xmlns:a16="http://schemas.microsoft.com/office/drawing/2014/main" xmlns="" id="{F14A0FE9-3C07-41B8-B144-FD1AB8BE5F95}"/>
              </a:ext>
            </a:extLst>
          </p:cNvPr>
          <p:cNvPicPr>
            <a:picLocks noChangeAspect="1"/>
          </p:cNvPicPr>
          <p:nvPr/>
        </p:nvPicPr>
        <p:blipFill>
          <a:blip r:embed="rId2"/>
          <a:stretch>
            <a:fillRect/>
          </a:stretch>
        </p:blipFill>
        <p:spPr>
          <a:xfrm>
            <a:off x="683568" y="1340768"/>
            <a:ext cx="7387425" cy="4658643"/>
          </a:xfrm>
          <a:prstGeom prst="rect">
            <a:avLst/>
          </a:prstGeom>
        </p:spPr>
      </p:pic>
    </p:spTree>
    <p:extLst>
      <p:ext uri="{BB962C8B-B14F-4D97-AF65-F5344CB8AC3E}">
        <p14:creationId xmlns:p14="http://schemas.microsoft.com/office/powerpoint/2010/main" xmlns="" val="13980789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809606-5EF4-40CD-A640-168C2FC0D26E}"/>
              </a:ext>
            </a:extLst>
          </p:cNvPr>
          <p:cNvSpPr>
            <a:spLocks noGrp="1"/>
          </p:cNvSpPr>
          <p:nvPr>
            <p:ph type="title"/>
          </p:nvPr>
        </p:nvSpPr>
        <p:spPr/>
        <p:txBody>
          <a:bodyPr/>
          <a:lstStyle/>
          <a:p>
            <a:r>
              <a:rPr lang="en-IN" dirty="0"/>
              <a:t>Circuit Diagram</a:t>
            </a:r>
          </a:p>
        </p:txBody>
      </p:sp>
      <p:sp>
        <p:nvSpPr>
          <p:cNvPr id="3" name="Content Placeholder 2">
            <a:extLst>
              <a:ext uri="{FF2B5EF4-FFF2-40B4-BE49-F238E27FC236}">
                <a16:creationId xmlns:a16="http://schemas.microsoft.com/office/drawing/2014/main" xmlns="" id="{28D6B19C-1DEB-40DF-A246-E0E07DEB9D86}"/>
              </a:ext>
            </a:extLst>
          </p:cNvPr>
          <p:cNvSpPr>
            <a:spLocks noGrp="1"/>
          </p:cNvSpPr>
          <p:nvPr>
            <p:ph sz="quarter" idx="1"/>
          </p:nvPr>
        </p:nvSpPr>
        <p:spPr>
          <a:xfrm>
            <a:off x="438617" y="1143000"/>
            <a:ext cx="8229600" cy="4937760"/>
          </a:xfrm>
        </p:spPr>
        <p:txBody>
          <a:bodyPr/>
          <a:lstStyle/>
          <a:p>
            <a:r>
              <a:rPr lang="en-IN" dirty="0"/>
              <a:t>Connect one side of  LDR sensor to 3.3V (Red Wire) and other side of LDR is connected to both GPIO pin 4 (yellow Wire) and 1uF Capacitor</a:t>
            </a:r>
          </a:p>
          <a:p>
            <a:r>
              <a:rPr lang="en-IN" dirty="0"/>
              <a:t>Connect other side of capacitor to negative. (Black Wire)</a:t>
            </a:r>
          </a:p>
          <a:p>
            <a:endParaRPr lang="en-IN" dirty="0"/>
          </a:p>
        </p:txBody>
      </p:sp>
    </p:spTree>
    <p:extLst>
      <p:ext uri="{BB962C8B-B14F-4D97-AF65-F5344CB8AC3E}">
        <p14:creationId xmlns:p14="http://schemas.microsoft.com/office/powerpoint/2010/main" xmlns="" val="22599907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5F8173-5DB5-47E0-A228-4FDC88613119}"/>
              </a:ext>
            </a:extLst>
          </p:cNvPr>
          <p:cNvSpPr>
            <a:spLocks noGrp="1"/>
          </p:cNvSpPr>
          <p:nvPr>
            <p:ph type="title"/>
          </p:nvPr>
        </p:nvSpPr>
        <p:spPr/>
        <p:txBody>
          <a:bodyPr/>
          <a:lstStyle/>
          <a:p>
            <a:r>
              <a:rPr lang="en-IN" dirty="0"/>
              <a:t>Code</a:t>
            </a:r>
          </a:p>
        </p:txBody>
      </p:sp>
      <p:sp>
        <p:nvSpPr>
          <p:cNvPr id="3" name="Content Placeholder 2">
            <a:extLst>
              <a:ext uri="{FF2B5EF4-FFF2-40B4-BE49-F238E27FC236}">
                <a16:creationId xmlns:a16="http://schemas.microsoft.com/office/drawing/2014/main" xmlns="" id="{2133B4F8-48AE-4AB2-8709-51690D684CBD}"/>
              </a:ext>
            </a:extLst>
          </p:cNvPr>
          <p:cNvSpPr>
            <a:spLocks noGrp="1"/>
          </p:cNvSpPr>
          <p:nvPr>
            <p:ph sz="quarter" idx="1"/>
          </p:nvPr>
        </p:nvSpPr>
        <p:spPr/>
        <p:txBody>
          <a:bodyPr>
            <a:normAutofit/>
          </a:bodyPr>
          <a:lstStyle/>
          <a:p>
            <a:pPr marL="0" indent="0">
              <a:buNone/>
            </a:pPr>
            <a:r>
              <a:rPr lang="en-IN" dirty="0"/>
              <a:t>import </a:t>
            </a:r>
            <a:r>
              <a:rPr lang="en-IN" dirty="0" err="1"/>
              <a:t>os</a:t>
            </a:r>
            <a:r>
              <a:rPr lang="en-IN" dirty="0"/>
              <a:t>  </a:t>
            </a:r>
          </a:p>
          <a:p>
            <a:pPr marL="0" indent="0">
              <a:buNone/>
            </a:pPr>
            <a:r>
              <a:rPr lang="en-IN" dirty="0"/>
              <a:t>import datetime  </a:t>
            </a:r>
          </a:p>
          <a:p>
            <a:pPr marL="0" indent="0">
              <a:buNone/>
            </a:pPr>
            <a:r>
              <a:rPr lang="en-IN" dirty="0"/>
              <a:t>import time  </a:t>
            </a:r>
          </a:p>
          <a:p>
            <a:pPr marL="0" indent="0">
              <a:buNone/>
            </a:pPr>
            <a:r>
              <a:rPr lang="en-IN" dirty="0"/>
              <a:t>import </a:t>
            </a:r>
            <a:r>
              <a:rPr lang="en-IN" dirty="0" err="1"/>
              <a:t>RPi.GPIO</a:t>
            </a:r>
            <a:r>
              <a:rPr lang="en-IN" dirty="0"/>
              <a:t> as GPIO </a:t>
            </a:r>
          </a:p>
          <a:p>
            <a:pPr marL="0" indent="0">
              <a:buNone/>
            </a:pPr>
            <a:r>
              <a:rPr lang="en-IN" dirty="0" err="1"/>
              <a:t>GPIO.setmode</a:t>
            </a:r>
            <a:r>
              <a:rPr lang="en-IN" dirty="0"/>
              <a:t>(GPIO.BCM)  </a:t>
            </a:r>
          </a:p>
          <a:p>
            <a:pPr marL="0" indent="0">
              <a:buNone/>
            </a:pPr>
            <a:r>
              <a:rPr lang="en-IN" dirty="0"/>
              <a:t>def </a:t>
            </a:r>
            <a:r>
              <a:rPr lang="en-IN" dirty="0" err="1"/>
              <a:t>RCtimes</a:t>
            </a:r>
            <a:r>
              <a:rPr lang="en-IN" dirty="0"/>
              <a:t>(</a:t>
            </a:r>
            <a:r>
              <a:rPr lang="en-IN" dirty="0" err="1"/>
              <a:t>RCpins</a:t>
            </a:r>
            <a:r>
              <a:rPr lang="en-IN" dirty="0"/>
              <a:t>):  </a:t>
            </a:r>
          </a:p>
          <a:p>
            <a:pPr marL="274320" lvl="1" indent="0">
              <a:buNone/>
            </a:pPr>
            <a:r>
              <a:rPr lang="en-IN" dirty="0"/>
              <a:t>readings = 0  </a:t>
            </a:r>
          </a:p>
          <a:p>
            <a:pPr marL="274320" lvl="1" indent="0">
              <a:buNone/>
            </a:pPr>
            <a:r>
              <a:rPr lang="en-IN" dirty="0" err="1"/>
              <a:t>GPIO.setup</a:t>
            </a:r>
            <a:r>
              <a:rPr lang="en-IN" dirty="0"/>
              <a:t>(</a:t>
            </a:r>
            <a:r>
              <a:rPr lang="en-IN" dirty="0" err="1"/>
              <a:t>RCpins</a:t>
            </a:r>
            <a:r>
              <a:rPr lang="en-IN" dirty="0"/>
              <a:t>, GPIO.OUT)  </a:t>
            </a:r>
          </a:p>
          <a:p>
            <a:pPr marL="274320" lvl="1" indent="0">
              <a:buNone/>
            </a:pPr>
            <a:r>
              <a:rPr lang="en-IN" dirty="0" err="1"/>
              <a:t>GPIO.output</a:t>
            </a:r>
            <a:r>
              <a:rPr lang="en-IN" dirty="0"/>
              <a:t>(</a:t>
            </a:r>
            <a:r>
              <a:rPr lang="en-IN" dirty="0" err="1"/>
              <a:t>RCpins</a:t>
            </a:r>
            <a:r>
              <a:rPr lang="en-IN" dirty="0"/>
              <a:t>, GPIO.LOW)  </a:t>
            </a:r>
          </a:p>
          <a:p>
            <a:pPr marL="274320" lvl="1" indent="0">
              <a:buNone/>
            </a:pPr>
            <a:r>
              <a:rPr lang="en-IN" dirty="0" err="1"/>
              <a:t>time.sleep</a:t>
            </a:r>
            <a:r>
              <a:rPr lang="en-IN" dirty="0"/>
              <a:t>(.1) </a:t>
            </a:r>
          </a:p>
          <a:p>
            <a:pPr marL="274320" lvl="1" indent="0">
              <a:buNone/>
            </a:pPr>
            <a:endParaRPr lang="en-IN" dirty="0"/>
          </a:p>
          <a:p>
            <a:endParaRPr lang="en-IN" dirty="0"/>
          </a:p>
        </p:txBody>
      </p:sp>
    </p:spTree>
    <p:extLst>
      <p:ext uri="{BB962C8B-B14F-4D97-AF65-F5344CB8AC3E}">
        <p14:creationId xmlns:p14="http://schemas.microsoft.com/office/powerpoint/2010/main" xmlns="" val="10541590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AB23655-D4A9-42AE-BECE-BD03E1490F8C}"/>
              </a:ext>
            </a:extLst>
          </p:cNvPr>
          <p:cNvSpPr>
            <a:spLocks noGrp="1"/>
          </p:cNvSpPr>
          <p:nvPr>
            <p:ph sz="quarter" idx="1"/>
          </p:nvPr>
        </p:nvSpPr>
        <p:spPr>
          <a:xfrm>
            <a:off x="457200" y="260648"/>
            <a:ext cx="8229600" cy="5896312"/>
          </a:xfrm>
        </p:spPr>
        <p:txBody>
          <a:bodyPr>
            <a:normAutofit fontScale="85000" lnSpcReduction="20000"/>
          </a:bodyPr>
          <a:lstStyle/>
          <a:p>
            <a:pPr marL="274320" lvl="1" indent="0">
              <a:buNone/>
            </a:pPr>
            <a:r>
              <a:rPr lang="en-IN" dirty="0" err="1"/>
              <a:t>GPIO.setup</a:t>
            </a:r>
            <a:r>
              <a:rPr lang="en-IN" dirty="0"/>
              <a:t>(</a:t>
            </a:r>
            <a:r>
              <a:rPr lang="en-IN" dirty="0" err="1"/>
              <a:t>RCpins</a:t>
            </a:r>
            <a:r>
              <a:rPr lang="en-IN" dirty="0"/>
              <a:t>, GPIO.IN)  </a:t>
            </a:r>
          </a:p>
          <a:p>
            <a:pPr marL="274320" lvl="1" indent="0">
              <a:buNone/>
            </a:pPr>
            <a:r>
              <a:rPr lang="en-IN" dirty="0"/>
              <a:t>#iterates 1 </a:t>
            </a:r>
            <a:r>
              <a:rPr lang="en-IN" dirty="0" err="1"/>
              <a:t>miliseconds</a:t>
            </a:r>
            <a:r>
              <a:rPr lang="en-IN" dirty="0"/>
              <a:t> over one cycle  </a:t>
            </a:r>
          </a:p>
          <a:p>
            <a:pPr marL="274320" lvl="1" indent="0">
              <a:buNone/>
            </a:pPr>
            <a:r>
              <a:rPr lang="en-IN" dirty="0"/>
              <a:t>while (</a:t>
            </a:r>
            <a:r>
              <a:rPr lang="en-IN" dirty="0" err="1"/>
              <a:t>GPIO.input</a:t>
            </a:r>
            <a:r>
              <a:rPr lang="en-IN" dirty="0"/>
              <a:t>(</a:t>
            </a:r>
            <a:r>
              <a:rPr lang="en-IN" dirty="0" err="1"/>
              <a:t>RCpins</a:t>
            </a:r>
            <a:r>
              <a:rPr lang="en-IN" dirty="0"/>
              <a:t>) == GPIO.LOW):  </a:t>
            </a:r>
          </a:p>
          <a:p>
            <a:pPr marL="548640" lvl="2" indent="0">
              <a:buNone/>
            </a:pPr>
            <a:r>
              <a:rPr lang="en-IN" dirty="0"/>
              <a:t>readings += 1  </a:t>
            </a:r>
          </a:p>
          <a:p>
            <a:pPr marL="274320" lvl="1" indent="0">
              <a:buNone/>
            </a:pPr>
            <a:r>
              <a:rPr lang="en-IN" dirty="0"/>
              <a:t>return readings </a:t>
            </a:r>
          </a:p>
          <a:p>
            <a:pPr marL="0" indent="0">
              <a:buNone/>
            </a:pPr>
            <a:r>
              <a:rPr lang="en-IN" dirty="0"/>
              <a:t>while True: </a:t>
            </a:r>
          </a:p>
          <a:p>
            <a:pPr marL="274320" lvl="1" indent="0">
              <a:buNone/>
            </a:pPr>
            <a:r>
              <a:rPr lang="en-IN" dirty="0" err="1"/>
              <a:t>GetDateTime</a:t>
            </a:r>
            <a:r>
              <a:rPr lang="en-IN" dirty="0"/>
              <a:t> = </a:t>
            </a:r>
            <a:r>
              <a:rPr lang="en-IN" dirty="0" err="1"/>
              <a:t>datetime.datetime.now</a:t>
            </a:r>
            <a:r>
              <a:rPr lang="en-IN" dirty="0"/>
              <a:t>().</a:t>
            </a:r>
            <a:r>
              <a:rPr lang="en-IN" dirty="0" err="1"/>
              <a:t>strftime</a:t>
            </a:r>
            <a:r>
              <a:rPr lang="en-IN" dirty="0"/>
              <a:t>("%Y-%m-%d  %H:%M:%S")\  </a:t>
            </a:r>
          </a:p>
          <a:p>
            <a:pPr marL="274320" lvl="1" indent="0">
              <a:buNone/>
            </a:pPr>
            <a:r>
              <a:rPr lang="en-IN" dirty="0" err="1"/>
              <a:t>LDRReading</a:t>
            </a:r>
            <a:r>
              <a:rPr lang="en-IN" dirty="0"/>
              <a:t> = </a:t>
            </a:r>
            <a:r>
              <a:rPr lang="en-IN" dirty="0" err="1"/>
              <a:t>RCtimes</a:t>
            </a:r>
            <a:r>
              <a:rPr lang="en-IN" dirty="0"/>
              <a:t>(4)  </a:t>
            </a:r>
          </a:p>
          <a:p>
            <a:pPr marL="274320" lvl="1" indent="0">
              <a:buNone/>
            </a:pPr>
            <a:r>
              <a:rPr lang="en-IN" dirty="0"/>
              <a:t>print </a:t>
            </a:r>
            <a:r>
              <a:rPr lang="en-IN" dirty="0" err="1"/>
              <a:t>RCtimes</a:t>
            </a:r>
            <a:r>
              <a:rPr lang="en-IN" dirty="0"/>
              <a:t>(4)  </a:t>
            </a:r>
          </a:p>
          <a:p>
            <a:pPr marL="274320" lvl="1" indent="0">
              <a:buNone/>
            </a:pPr>
            <a:r>
              <a:rPr lang="en-IN" dirty="0"/>
              <a:t>#Open a file  </a:t>
            </a:r>
          </a:p>
          <a:p>
            <a:pPr marL="274320" lvl="1" indent="0">
              <a:buNone/>
            </a:pPr>
            <a:r>
              <a:rPr lang="en-IN" dirty="0" err="1"/>
              <a:t>fo</a:t>
            </a:r>
            <a:r>
              <a:rPr lang="en-IN" dirty="0"/>
              <a:t> = open("/home/pi/10x10/foo.txt", "</a:t>
            </a:r>
            <a:r>
              <a:rPr lang="en-IN" dirty="0" err="1"/>
              <a:t>wb</a:t>
            </a:r>
            <a:r>
              <a:rPr lang="en-IN" dirty="0"/>
              <a:t>")    # write only binary </a:t>
            </a:r>
          </a:p>
          <a:p>
            <a:pPr marL="274320" lvl="1" indent="0">
              <a:buNone/>
            </a:pPr>
            <a:r>
              <a:rPr lang="en-IN" dirty="0" err="1"/>
              <a:t>fo.write</a:t>
            </a:r>
            <a:r>
              <a:rPr lang="en-IN" dirty="0"/>
              <a:t> (</a:t>
            </a:r>
            <a:r>
              <a:rPr lang="en-IN" dirty="0" err="1"/>
              <a:t>GetDateTime</a:t>
            </a:r>
            <a:r>
              <a:rPr lang="en-IN" dirty="0"/>
              <a:t>)  </a:t>
            </a:r>
          </a:p>
          <a:p>
            <a:pPr marL="274320" lvl="1" indent="0">
              <a:buNone/>
            </a:pPr>
            <a:r>
              <a:rPr lang="en-IN" dirty="0" err="1"/>
              <a:t>LDRReading</a:t>
            </a:r>
            <a:r>
              <a:rPr lang="en-IN" dirty="0"/>
              <a:t> = str(</a:t>
            </a:r>
            <a:r>
              <a:rPr lang="en-IN" dirty="0" err="1"/>
              <a:t>LDRReading</a:t>
            </a:r>
            <a:r>
              <a:rPr lang="en-IN" dirty="0"/>
              <a:t>)  </a:t>
            </a:r>
          </a:p>
          <a:p>
            <a:pPr marL="274320" lvl="1" indent="0">
              <a:buNone/>
            </a:pPr>
            <a:r>
              <a:rPr lang="en-IN" dirty="0" err="1"/>
              <a:t>fo.write</a:t>
            </a:r>
            <a:r>
              <a:rPr lang="en-IN" dirty="0"/>
              <a:t> ("\n")  </a:t>
            </a:r>
          </a:p>
          <a:p>
            <a:pPr marL="274320" lvl="1" indent="0">
              <a:buNone/>
            </a:pPr>
            <a:r>
              <a:rPr lang="en-IN" dirty="0" err="1"/>
              <a:t>fo.write</a:t>
            </a:r>
            <a:r>
              <a:rPr lang="en-IN" dirty="0"/>
              <a:t> (</a:t>
            </a:r>
            <a:r>
              <a:rPr lang="en-IN" dirty="0" err="1"/>
              <a:t>LDRReading</a:t>
            </a:r>
            <a:r>
              <a:rPr lang="en-IN" dirty="0"/>
              <a:t>)  </a:t>
            </a:r>
          </a:p>
          <a:p>
            <a:pPr marL="274320" lvl="1" indent="0">
              <a:buNone/>
            </a:pPr>
            <a:r>
              <a:rPr lang="en-IN" dirty="0"/>
              <a:t>#Close </a:t>
            </a:r>
            <a:r>
              <a:rPr lang="en-IN" dirty="0" err="1"/>
              <a:t>opend</a:t>
            </a:r>
            <a:r>
              <a:rPr lang="en-IN" dirty="0"/>
              <a:t> file  </a:t>
            </a:r>
          </a:p>
          <a:p>
            <a:pPr marL="274320" lvl="1" indent="0">
              <a:buNone/>
            </a:pPr>
            <a:r>
              <a:rPr lang="en-IN" dirty="0" err="1"/>
              <a:t>fo.close</a:t>
            </a:r>
            <a:r>
              <a:rPr lang="en-IN" dirty="0"/>
              <a:t>()  </a:t>
            </a:r>
          </a:p>
          <a:p>
            <a:pPr marL="274320" lvl="1" indent="0">
              <a:buNone/>
            </a:pPr>
            <a:r>
              <a:rPr lang="en-IN" dirty="0" err="1"/>
              <a:t>time.sleep</a:t>
            </a:r>
            <a:r>
              <a:rPr lang="en-IN" dirty="0"/>
              <a:t>(1) </a:t>
            </a:r>
          </a:p>
          <a:p>
            <a:endParaRPr lang="en-IN" dirty="0"/>
          </a:p>
        </p:txBody>
      </p:sp>
    </p:spTree>
    <p:extLst>
      <p:ext uri="{BB962C8B-B14F-4D97-AF65-F5344CB8AC3E}">
        <p14:creationId xmlns:p14="http://schemas.microsoft.com/office/powerpoint/2010/main" xmlns="" val="21001305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648DBB5-959F-48B9-8847-D5A800D75A65}"/>
              </a:ext>
            </a:extLst>
          </p:cNvPr>
          <p:cNvSpPr>
            <a:spLocks noGrp="1"/>
          </p:cNvSpPr>
          <p:nvPr>
            <p:ph sz="quarter" idx="1"/>
          </p:nvPr>
        </p:nvSpPr>
        <p:spPr>
          <a:xfrm>
            <a:off x="457200" y="260648"/>
            <a:ext cx="8229600" cy="5896312"/>
          </a:xfrm>
        </p:spPr>
        <p:txBody>
          <a:bodyPr>
            <a:normAutofit lnSpcReduction="10000"/>
          </a:bodyPr>
          <a:lstStyle/>
          <a:p>
            <a:pPr>
              <a:buFont typeface="Wingdings" panose="05000000000000000000" pitchFamily="2" charset="2"/>
              <a:buChar char="§"/>
            </a:pPr>
            <a:r>
              <a:rPr lang="en-IN" dirty="0" err="1"/>
              <a:t>RCtimes</a:t>
            </a:r>
            <a:r>
              <a:rPr lang="en-IN" dirty="0"/>
              <a:t> function returns a count which is proportional to light level.</a:t>
            </a:r>
          </a:p>
          <a:p>
            <a:pPr>
              <a:buFont typeface="Wingdings" panose="05000000000000000000" pitchFamily="2" charset="2"/>
              <a:buChar char="§"/>
            </a:pPr>
            <a:r>
              <a:rPr lang="en-IN" dirty="0"/>
              <a:t>In this functions, LDR pin is set to output and low and then to input.</a:t>
            </a:r>
          </a:p>
          <a:p>
            <a:pPr>
              <a:buFont typeface="Wingdings" panose="05000000000000000000" pitchFamily="2" charset="2"/>
              <a:buChar char="§"/>
            </a:pPr>
            <a:r>
              <a:rPr lang="en-IN" dirty="0"/>
              <a:t>At this point, capacitor starts charging through the resistor until input pin reads high(this happens when capacitor voltage becomes greater than 1.4V)</a:t>
            </a:r>
          </a:p>
          <a:p>
            <a:pPr>
              <a:buFont typeface="Wingdings" panose="05000000000000000000" pitchFamily="2" charset="2"/>
              <a:buChar char="§"/>
            </a:pPr>
            <a:r>
              <a:rPr lang="en-IN" dirty="0"/>
              <a:t>Counter stopped when input reads high.</a:t>
            </a:r>
          </a:p>
          <a:p>
            <a:pPr>
              <a:buFont typeface="Wingdings" panose="05000000000000000000" pitchFamily="2" charset="2"/>
              <a:buChar char="§"/>
            </a:pPr>
            <a:r>
              <a:rPr lang="en-IN" dirty="0"/>
              <a:t>The final count is proportional to light level as greater the amount of light, smaller is the LDR resistance and greater is the time taken to charge the capacitor</a:t>
            </a:r>
          </a:p>
          <a:p>
            <a:pPr marL="0" indent="0">
              <a:buNone/>
            </a:pPr>
            <a:r>
              <a:rPr lang="en-IN" dirty="0"/>
              <a:t>Output:</a:t>
            </a:r>
          </a:p>
          <a:p>
            <a:pPr lvl="1">
              <a:buFont typeface="Wingdings" panose="05000000000000000000" pitchFamily="2" charset="2"/>
              <a:buChar char="§"/>
            </a:pPr>
            <a:r>
              <a:rPr lang="en-IN" dirty="0"/>
              <a:t>Intensity of the light in the room is recorded on to a terminal as well as to text  file. </a:t>
            </a:r>
          </a:p>
          <a:p>
            <a:pPr marL="0" indent="0">
              <a:buNone/>
            </a:pPr>
            <a:endParaRPr lang="en-IN" dirty="0"/>
          </a:p>
        </p:txBody>
      </p:sp>
    </p:spTree>
    <p:extLst>
      <p:ext uri="{BB962C8B-B14F-4D97-AF65-F5344CB8AC3E}">
        <p14:creationId xmlns:p14="http://schemas.microsoft.com/office/powerpoint/2010/main" xmlns="" val="20885723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F3F5FE-FE3D-4CD6-B7C7-207B1579BBC2}"/>
              </a:ext>
            </a:extLst>
          </p:cNvPr>
          <p:cNvSpPr>
            <a:spLocks noGrp="1"/>
          </p:cNvSpPr>
          <p:nvPr>
            <p:ph type="title"/>
          </p:nvPr>
        </p:nvSpPr>
        <p:spPr/>
        <p:txBody>
          <a:bodyPr/>
          <a:lstStyle/>
          <a:p>
            <a:r>
              <a:rPr lang="en-IN" b="1" dirty="0"/>
              <a:t>Program #8: Passive infrared Sensor</a:t>
            </a:r>
          </a:p>
        </p:txBody>
      </p:sp>
      <p:sp>
        <p:nvSpPr>
          <p:cNvPr id="3" name="Content Placeholder 2">
            <a:extLst>
              <a:ext uri="{FF2B5EF4-FFF2-40B4-BE49-F238E27FC236}">
                <a16:creationId xmlns:a16="http://schemas.microsoft.com/office/drawing/2014/main" xmlns="" id="{9F3C73F1-A7F8-4DA9-BE4B-EB1168818283}"/>
              </a:ext>
            </a:extLst>
          </p:cNvPr>
          <p:cNvSpPr>
            <a:spLocks noGrp="1"/>
          </p:cNvSpPr>
          <p:nvPr>
            <p:ph sz="quarter" idx="1"/>
          </p:nvPr>
        </p:nvSpPr>
        <p:spPr/>
        <p:txBody>
          <a:bodyPr>
            <a:normAutofit/>
          </a:bodyPr>
          <a:lstStyle/>
          <a:p>
            <a:pPr marL="0" indent="0">
              <a:buNone/>
            </a:pPr>
            <a:r>
              <a:rPr lang="en-IN" b="1" dirty="0"/>
              <a:t>Components Required</a:t>
            </a:r>
          </a:p>
          <a:p>
            <a:r>
              <a:rPr lang="en-IN" dirty="0"/>
              <a:t>Raspberry Pi + SD card, Monitor + HDMI Cable, Keyboard &amp; Mouse and  Power supply,  jumper wires, Breadboard, PIR(Passive Infrared sensor) sensor, Buzzer.</a:t>
            </a:r>
          </a:p>
          <a:p>
            <a:pPr marL="0" indent="0">
              <a:buNone/>
            </a:pPr>
            <a:r>
              <a:rPr lang="en-IN" b="1" dirty="0"/>
              <a:t>Description</a:t>
            </a:r>
          </a:p>
          <a:p>
            <a:r>
              <a:rPr lang="en-IN" dirty="0"/>
              <a:t>An PIR sensor detects the motion of an object. </a:t>
            </a:r>
          </a:p>
          <a:p>
            <a:r>
              <a:rPr lang="en-IN" dirty="0"/>
              <a:t>A python program detects the motion of an object and triggers a buzzer and print message as "Motion detected".  </a:t>
            </a:r>
          </a:p>
          <a:p>
            <a:r>
              <a:rPr lang="en-IN" dirty="0"/>
              <a:t>An infinite loop  runs over the PIR sensor which waits for any of the movements across its boundary. </a:t>
            </a:r>
          </a:p>
        </p:txBody>
      </p:sp>
    </p:spTree>
    <p:extLst>
      <p:ext uri="{BB962C8B-B14F-4D97-AF65-F5344CB8AC3E}">
        <p14:creationId xmlns:p14="http://schemas.microsoft.com/office/powerpoint/2010/main" xmlns="" val="38399201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724544-5447-4CC1-820A-87CC037C88EB}"/>
              </a:ext>
            </a:extLst>
          </p:cNvPr>
          <p:cNvSpPr>
            <a:spLocks noGrp="1"/>
          </p:cNvSpPr>
          <p:nvPr>
            <p:ph type="title"/>
          </p:nvPr>
        </p:nvSpPr>
        <p:spPr/>
        <p:txBody>
          <a:bodyPr/>
          <a:lstStyle/>
          <a:p>
            <a:r>
              <a:rPr lang="en-IN" b="1" dirty="0"/>
              <a:t>PIR</a:t>
            </a:r>
          </a:p>
        </p:txBody>
      </p:sp>
      <p:sp>
        <p:nvSpPr>
          <p:cNvPr id="3" name="Content Placeholder 2">
            <a:extLst>
              <a:ext uri="{FF2B5EF4-FFF2-40B4-BE49-F238E27FC236}">
                <a16:creationId xmlns:a16="http://schemas.microsoft.com/office/drawing/2014/main" xmlns="" id="{3418798B-2035-4C09-843E-CEA1880DC1E4}"/>
              </a:ext>
            </a:extLst>
          </p:cNvPr>
          <p:cNvSpPr>
            <a:spLocks noGrp="1"/>
          </p:cNvSpPr>
          <p:nvPr>
            <p:ph sz="quarter" idx="1"/>
          </p:nvPr>
        </p:nvSpPr>
        <p:spPr/>
        <p:txBody>
          <a:bodyPr/>
          <a:lstStyle/>
          <a:p>
            <a:r>
              <a:rPr lang="en-IN" dirty="0"/>
              <a:t>PIR (passive infrared) motion sensor detects any movement of objects, human or animals.</a:t>
            </a:r>
          </a:p>
          <a:p>
            <a:r>
              <a:rPr lang="en-IN" dirty="0"/>
              <a:t>Sensor has three pins. Power (VCC), Ground (GND) and output (OUT) pin which gives logic high if motion is detected.</a:t>
            </a:r>
          </a:p>
          <a:p>
            <a:endParaRPr lang="en-IN" dirty="0"/>
          </a:p>
          <a:p>
            <a:r>
              <a:rPr lang="en-IN" dirty="0"/>
              <a:t>https://www.hackster.io/hardikrathod/pir-motion-sensor-with-raspberry-pi-415c04</a:t>
            </a:r>
          </a:p>
        </p:txBody>
      </p:sp>
    </p:spTree>
    <p:extLst>
      <p:ext uri="{BB962C8B-B14F-4D97-AF65-F5344CB8AC3E}">
        <p14:creationId xmlns:p14="http://schemas.microsoft.com/office/powerpoint/2010/main" xmlns="" val="407840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7E72A-5892-4E73-9EB2-73DA7D15ECE7}"/>
              </a:ext>
            </a:extLst>
          </p:cNvPr>
          <p:cNvSpPr>
            <a:spLocks noGrp="1"/>
          </p:cNvSpPr>
          <p:nvPr>
            <p:ph type="title"/>
          </p:nvPr>
        </p:nvSpPr>
        <p:spPr/>
        <p:txBody>
          <a:bodyPr/>
          <a:lstStyle/>
          <a:p>
            <a:r>
              <a:rPr lang="en-IN" dirty="0"/>
              <a:t>Circuit Diagram</a:t>
            </a:r>
          </a:p>
        </p:txBody>
      </p:sp>
      <p:pic>
        <p:nvPicPr>
          <p:cNvPr id="4" name="Content Placeholder 3">
            <a:extLst>
              <a:ext uri="{FF2B5EF4-FFF2-40B4-BE49-F238E27FC236}">
                <a16:creationId xmlns:a16="http://schemas.microsoft.com/office/drawing/2014/main" xmlns="" id="{FDBC1594-8437-4310-9A18-BE43A9416323}"/>
              </a:ext>
            </a:extLst>
          </p:cNvPr>
          <p:cNvPicPr>
            <a:picLocks noGrp="1" noChangeAspect="1"/>
          </p:cNvPicPr>
          <p:nvPr>
            <p:ph sz="quarter" idx="1"/>
          </p:nvPr>
        </p:nvPicPr>
        <p:blipFill>
          <a:blip r:embed="rId2"/>
          <a:stretch>
            <a:fillRect/>
          </a:stretch>
        </p:blipFill>
        <p:spPr>
          <a:xfrm>
            <a:off x="770710" y="1268761"/>
            <a:ext cx="6787377" cy="4319240"/>
          </a:xfrm>
          <a:prstGeom prst="rect">
            <a:avLst/>
          </a:prstGeom>
        </p:spPr>
      </p:pic>
    </p:spTree>
    <p:extLst>
      <p:ext uri="{BB962C8B-B14F-4D97-AF65-F5344CB8AC3E}">
        <p14:creationId xmlns:p14="http://schemas.microsoft.com/office/powerpoint/2010/main" xmlns="" val="609666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11591</TotalTime>
  <Words>4868</Words>
  <Application>Microsoft Office PowerPoint</Application>
  <PresentationFormat>On-screen Show (4:3)</PresentationFormat>
  <Paragraphs>523</Paragraphs>
  <Slides>117</Slides>
  <Notes>3</Notes>
  <HiddenSlides>0</HiddenSlides>
  <MMClips>0</MMClips>
  <ScaleCrop>false</ScaleCrop>
  <HeadingPairs>
    <vt:vector size="4" baseType="variant">
      <vt:variant>
        <vt:lpstr>Theme</vt:lpstr>
      </vt:variant>
      <vt:variant>
        <vt:i4>1</vt:i4>
      </vt:variant>
      <vt:variant>
        <vt:lpstr>Slide Titles</vt:lpstr>
      </vt:variant>
      <vt:variant>
        <vt:i4>117</vt:i4>
      </vt:variant>
    </vt:vector>
  </HeadingPairs>
  <TitlesOfParts>
    <vt:vector size="118" baseType="lpstr">
      <vt:lpstr>Origin</vt:lpstr>
      <vt:lpstr>Module 5 IoT Physical Devices and Endpoints: RaspberryPi: </vt:lpstr>
      <vt:lpstr> Introduction to RaspberryPi</vt:lpstr>
      <vt:lpstr>Slide 3</vt:lpstr>
      <vt:lpstr>Slide 4</vt:lpstr>
      <vt:lpstr>Slide 5</vt:lpstr>
      <vt:lpstr>Slide 6</vt:lpstr>
      <vt:lpstr>Slide 7</vt:lpstr>
      <vt:lpstr>Slide 8</vt:lpstr>
      <vt:lpstr>Slide 9</vt:lpstr>
      <vt:lpstr>        Exploring the Raspberrypi Learning Board Raspberry Pi2 Model B and its GPIO  </vt:lpstr>
      <vt:lpstr>       Raspberry Pi2 Model B and its GPIO  </vt:lpstr>
      <vt:lpstr>Exploring the Raspberrypi Learning Board</vt:lpstr>
      <vt:lpstr>Slide 13</vt:lpstr>
      <vt:lpstr>Slide 14</vt:lpstr>
      <vt:lpstr>Slide 15</vt:lpstr>
      <vt:lpstr>Slide 16</vt:lpstr>
      <vt:lpstr>Slide 17</vt:lpstr>
      <vt:lpstr>Slide 18</vt:lpstr>
      <vt:lpstr>Slide 19</vt:lpstr>
      <vt:lpstr>Slide 20</vt:lpstr>
      <vt:lpstr>Slide 21</vt:lpstr>
      <vt:lpstr>    Description of System on Chip (SoC)</vt:lpstr>
      <vt:lpstr>Slide 23</vt:lpstr>
      <vt:lpstr>Slide 24</vt:lpstr>
      <vt:lpstr>Slide 25</vt:lpstr>
      <vt:lpstr>Slide 26</vt:lpstr>
      <vt:lpstr>  Raspberry Pi interfaces</vt:lpstr>
      <vt:lpstr>Slide 28</vt:lpstr>
      <vt:lpstr>  Raspberrypi Operating Systems</vt:lpstr>
      <vt:lpstr>  Operating Systems (not Linux based):</vt:lpstr>
      <vt:lpstr>Slide 31</vt:lpstr>
      <vt:lpstr>Slide 32</vt:lpstr>
      <vt:lpstr>  Operating System Setup on Raspberrypi</vt:lpstr>
      <vt:lpstr>Formatting SD card:  </vt:lpstr>
      <vt:lpstr>OS installation:  </vt:lpstr>
      <vt:lpstr>First Boot:</vt:lpstr>
      <vt:lpstr>LOGIN Information</vt:lpstr>
      <vt:lpstr>Slide 38</vt:lpstr>
      <vt:lpstr>Slide 39</vt:lpstr>
      <vt:lpstr>Slide 40</vt:lpstr>
      <vt:lpstr>Slide 41</vt:lpstr>
      <vt:lpstr>Slide 42</vt:lpstr>
      <vt:lpstr>RapberryPi commands</vt:lpstr>
      <vt:lpstr>RapberryPi commands</vt:lpstr>
      <vt:lpstr>RapberryPi commands</vt:lpstr>
      <vt:lpstr>RapberryPi commands</vt:lpstr>
      <vt:lpstr>Programming RaspberryPi with Python:  </vt:lpstr>
      <vt:lpstr>Slide 48</vt:lpstr>
      <vt:lpstr>Slide 49</vt:lpstr>
      <vt:lpstr> Program 1:Printing to a terminal </vt:lpstr>
      <vt:lpstr>Programming RaspberryPi with Python</vt:lpstr>
      <vt:lpstr>Program 2: Blinking an LED</vt:lpstr>
      <vt:lpstr>LED Blink</vt:lpstr>
      <vt:lpstr>        Exploring the Raspberrypi Learning Board Raspberry Pi2 Model B and its GPIO  </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Program #5: Piezo Buzzer  </vt:lpstr>
      <vt:lpstr>Slide 72</vt:lpstr>
      <vt:lpstr>Slide 73</vt:lpstr>
      <vt:lpstr>Code</vt:lpstr>
      <vt:lpstr>Slide 75</vt:lpstr>
      <vt:lpstr>Slide 76</vt:lpstr>
      <vt:lpstr>Slide 77</vt:lpstr>
      <vt:lpstr>Program #6: Temperature Sensor-DS18B20</vt:lpstr>
      <vt:lpstr>About DS18B20</vt:lpstr>
      <vt:lpstr>Slide 80</vt:lpstr>
      <vt:lpstr>DS18B20</vt:lpstr>
      <vt:lpstr>Slide 82</vt:lpstr>
      <vt:lpstr>Enable the One-Wire Interface</vt:lpstr>
      <vt:lpstr>Slide 84</vt:lpstr>
      <vt:lpstr>Code</vt:lpstr>
      <vt:lpstr>Slide 86</vt:lpstr>
      <vt:lpstr>Output</vt:lpstr>
      <vt:lpstr>      Program #7: Light sensor –LDR(Light Dependent Resistor)</vt:lpstr>
      <vt:lpstr>LDR</vt:lpstr>
      <vt:lpstr>LDR(Photo Resistor)</vt:lpstr>
      <vt:lpstr>Slide 91</vt:lpstr>
      <vt:lpstr>Slide 92</vt:lpstr>
      <vt:lpstr>Circuit Diagram</vt:lpstr>
      <vt:lpstr>Code</vt:lpstr>
      <vt:lpstr>Slide 95</vt:lpstr>
      <vt:lpstr>Slide 96</vt:lpstr>
      <vt:lpstr>Program #8: Passive infrared Sensor</vt:lpstr>
      <vt:lpstr>PIR</vt:lpstr>
      <vt:lpstr>Circuit Diagram</vt:lpstr>
      <vt:lpstr>Slide 100</vt:lpstr>
      <vt:lpstr>Connecting Raspberry Pi via SSH (Secure Shell)</vt:lpstr>
      <vt:lpstr>Connecting Raspberry Pi via SSH</vt:lpstr>
      <vt:lpstr>Slide 103</vt:lpstr>
      <vt:lpstr>Slide 104</vt:lpstr>
      <vt:lpstr>Slide 105</vt:lpstr>
      <vt:lpstr>Slide 106</vt:lpstr>
      <vt:lpstr>Slide 107</vt:lpstr>
      <vt:lpstr>Slide 108</vt:lpstr>
      <vt:lpstr>Slide 109</vt:lpstr>
      <vt:lpstr>Remote Access to RaspberryPi</vt:lpstr>
      <vt:lpstr>Slide 111</vt:lpstr>
      <vt:lpstr>Slide 112</vt:lpstr>
      <vt:lpstr>Slide 113</vt:lpstr>
      <vt:lpstr>Slide 114</vt:lpstr>
      <vt:lpstr>Slide 115</vt:lpstr>
      <vt:lpstr>Slide 116</vt:lpstr>
      <vt:lpstr>Slide 117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Chapter 1: What is IoT?</dc:title>
  <dc:creator>Windows User</dc:creator>
  <cp:lastModifiedBy>Nikki</cp:lastModifiedBy>
  <cp:revision>630</cp:revision>
  <dcterms:created xsi:type="dcterms:W3CDTF">2019-01-28T04:04:29Z</dcterms:created>
  <dcterms:modified xsi:type="dcterms:W3CDTF">2021-06-14T14:45:48Z</dcterms:modified>
</cp:coreProperties>
</file>